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58" r:id="rId3"/>
    <p:sldId id="260" r:id="rId4"/>
    <p:sldId id="264" r:id="rId5"/>
    <p:sldId id="262" r:id="rId6"/>
    <p:sldId id="261" r:id="rId7"/>
    <p:sldId id="263"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65" r:id="rId27"/>
    <p:sldId id="285" r:id="rId28"/>
    <p:sldId id="286" r:id="rId29"/>
    <p:sldId id="287" r:id="rId30"/>
    <p:sldId id="288" r:id="rId31"/>
    <p:sldId id="259" r:id="rId32"/>
    <p:sldId id="284" r:id="rId33"/>
  </p:sldIdLst>
  <p:sldSz cx="9144000" cy="6858000" type="screen4x3"/>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631E9BE7-346B-49F6-8673-88D7E2C2CA4E}" type="datetimeFigureOut">
              <a:rPr lang="cs-CZ" smtClean="0"/>
              <a:pPr/>
              <a:t>18.12.2012</a:t>
            </a:fld>
            <a:endParaRPr lang="cs-CZ"/>
          </a:p>
        </p:txBody>
      </p:sp>
      <p:sp>
        <p:nvSpPr>
          <p:cNvPr id="4" name="Zástupný symbol pro zápatí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21CD44F2-4E58-45CF-B4BA-FFC2607B7511}"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21787BE8-58A9-47C6-B922-D10610F0A13E}" type="datetimeFigureOut">
              <a:rPr lang="cs-CZ" smtClean="0"/>
              <a:pPr/>
              <a:t>18.12.2012</a:t>
            </a:fld>
            <a:endParaRPr lang="cs-CZ"/>
          </a:p>
        </p:txBody>
      </p:sp>
      <p:sp>
        <p:nvSpPr>
          <p:cNvPr id="4" name="Zástupný symbol pro obrázek snímku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90716C2A-3B7E-41CF-BBE6-E972F233442B}"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11</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12</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13</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14</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15</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16</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17</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18</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19</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20</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3</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21</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22</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23</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24</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25</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26</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27</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28</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29</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30</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4</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31</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32</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B86454F-A36E-4669-BA70-C5ADF9B0740B}" type="slidenum">
              <a:rPr lang="cs-CZ" smtClean="0"/>
              <a:pPr/>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62D7819-A364-43B8-9BD8-329DE6A21888}" type="datetimeFigureOut">
              <a:rPr lang="cs-CZ" smtClean="0"/>
              <a:pPr/>
              <a:t>18.12.2012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DAEB0D-B368-4286-AEAA-B0556BE2D26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62D7819-A364-43B8-9BD8-329DE6A21888}" type="datetimeFigureOut">
              <a:rPr lang="cs-CZ" smtClean="0"/>
              <a:pPr/>
              <a:t>18.12.2012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DAEB0D-B368-4286-AEAA-B0556BE2D26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62D7819-A364-43B8-9BD8-329DE6A21888}" type="datetimeFigureOut">
              <a:rPr lang="cs-CZ" smtClean="0"/>
              <a:pPr/>
              <a:t>18.12.2012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DAEB0D-B368-4286-AEAA-B0556BE2D26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62D7819-A364-43B8-9BD8-329DE6A21888}" type="datetimeFigureOut">
              <a:rPr lang="cs-CZ" smtClean="0"/>
              <a:pPr/>
              <a:t>18.12.2012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DAEB0D-B368-4286-AEAA-B0556BE2D26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62D7819-A364-43B8-9BD8-329DE6A21888}" type="datetimeFigureOut">
              <a:rPr lang="cs-CZ" smtClean="0"/>
              <a:pPr/>
              <a:t>18.12.2012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DAEB0D-B368-4286-AEAA-B0556BE2D265}"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62D7819-A364-43B8-9BD8-329DE6A21888}" type="datetimeFigureOut">
              <a:rPr lang="cs-CZ" smtClean="0"/>
              <a:pPr/>
              <a:t>18.12.2012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EDAEB0D-B368-4286-AEAA-B0556BE2D26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62D7819-A364-43B8-9BD8-329DE6A21888}" type="datetimeFigureOut">
              <a:rPr lang="cs-CZ" smtClean="0"/>
              <a:pPr/>
              <a:t>18.12.2012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EDAEB0D-B368-4286-AEAA-B0556BE2D26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62D7819-A364-43B8-9BD8-329DE6A21888}" type="datetimeFigureOut">
              <a:rPr lang="cs-CZ" smtClean="0"/>
              <a:pPr/>
              <a:t>18.12.2012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EDAEB0D-B368-4286-AEAA-B0556BE2D26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62D7819-A364-43B8-9BD8-329DE6A21888}" type="datetimeFigureOut">
              <a:rPr lang="cs-CZ" smtClean="0"/>
              <a:pPr/>
              <a:t>18.12.2012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EDAEB0D-B368-4286-AEAA-B0556BE2D26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62D7819-A364-43B8-9BD8-329DE6A21888}" type="datetimeFigureOut">
              <a:rPr lang="cs-CZ" smtClean="0"/>
              <a:pPr/>
              <a:t>18.12.2012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EDAEB0D-B368-4286-AEAA-B0556BE2D26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62D7819-A364-43B8-9BD8-329DE6A21888}" type="datetimeFigureOut">
              <a:rPr lang="cs-CZ" smtClean="0"/>
              <a:pPr/>
              <a:t>18.12.2012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EDAEB0D-B368-4286-AEAA-B0556BE2D26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D7819-A364-43B8-9BD8-329DE6A21888}" type="datetimeFigureOut">
              <a:rPr lang="cs-CZ" smtClean="0"/>
              <a:pPr/>
              <a:t>18.12.2012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AEB0D-B368-4286-AEAA-B0556BE2D26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 name="Zástupný symbol pro číslo snímku 10"/>
          <p:cNvSpPr>
            <a:spLocks noGrp="1"/>
          </p:cNvSpPr>
          <p:nvPr>
            <p:ph type="sldNum" sz="quarter" idx="12"/>
          </p:nvPr>
        </p:nvSpPr>
        <p:spPr/>
        <p:txBody>
          <a:bodyPr/>
          <a:lstStyle/>
          <a:p>
            <a:fld id="{AF307A8E-9BFF-4A13-A1CF-44BF9E2C868B}" type="slidenum">
              <a:rPr lang="cs-CZ" smtClean="0"/>
              <a:pPr/>
              <a:t>1</a:t>
            </a:fld>
            <a:endParaRPr lang="cs-CZ"/>
          </a:p>
        </p:txBody>
      </p:sp>
      <p:sp>
        <p:nvSpPr>
          <p:cNvPr id="10" name="TextovéPole 9"/>
          <p:cNvSpPr txBox="1"/>
          <p:nvPr/>
        </p:nvSpPr>
        <p:spPr>
          <a:xfrm>
            <a:off x="4860032" y="980728"/>
            <a:ext cx="4071966" cy="1107996"/>
          </a:xfrm>
          <a:prstGeom prst="rect">
            <a:avLst/>
          </a:prstGeom>
          <a:noFill/>
        </p:spPr>
        <p:txBody>
          <a:bodyPr wrap="square" rtlCol="0">
            <a:spAutoFit/>
          </a:bodyPr>
          <a:lstStyle/>
          <a:p>
            <a:pPr algn="ctr"/>
            <a:r>
              <a:rPr lang="cs-CZ" sz="2400" b="1" dirty="0" err="1" smtClean="0">
                <a:latin typeface="Times New Roman" pitchFamily="18" charset="0"/>
                <a:cs typeface="Times New Roman" pitchFamily="18" charset="0"/>
              </a:rPr>
              <a:t>Basics</a:t>
            </a:r>
            <a:r>
              <a:rPr lang="cs-CZ" sz="2400" b="1" dirty="0" smtClean="0">
                <a:latin typeface="Times New Roman" pitchFamily="18" charset="0"/>
                <a:cs typeface="Times New Roman" pitchFamily="18" charset="0"/>
              </a:rPr>
              <a:t> </a:t>
            </a:r>
            <a:r>
              <a:rPr lang="cs-CZ" sz="2400" b="1" dirty="0" err="1" smtClean="0">
                <a:latin typeface="Times New Roman" pitchFamily="18" charset="0"/>
                <a:cs typeface="Times New Roman" pitchFamily="18" charset="0"/>
              </a:rPr>
              <a:t>of</a:t>
            </a:r>
            <a:r>
              <a:rPr lang="cs-CZ" sz="2400" b="1" dirty="0" smtClean="0">
                <a:latin typeface="Times New Roman" pitchFamily="18" charset="0"/>
                <a:cs typeface="Times New Roman" pitchFamily="18" charset="0"/>
              </a:rPr>
              <a:t> </a:t>
            </a:r>
            <a:r>
              <a:rPr lang="cs-CZ" sz="2400" b="1" dirty="0" err="1" smtClean="0">
                <a:latin typeface="Times New Roman" pitchFamily="18" charset="0"/>
                <a:cs typeface="Times New Roman" pitchFamily="18" charset="0"/>
              </a:rPr>
              <a:t>Rotary</a:t>
            </a:r>
            <a:r>
              <a:rPr lang="cs-CZ" sz="2400" b="1" dirty="0" smtClean="0">
                <a:latin typeface="Times New Roman" pitchFamily="18" charset="0"/>
                <a:cs typeface="Times New Roman" pitchFamily="18" charset="0"/>
              </a:rPr>
              <a:t> </a:t>
            </a:r>
            <a:r>
              <a:rPr lang="cs-CZ" sz="2400" b="1" dirty="0" err="1" smtClean="0">
                <a:latin typeface="Times New Roman" pitchFamily="18" charset="0"/>
                <a:cs typeface="Times New Roman" pitchFamily="18" charset="0"/>
              </a:rPr>
              <a:t>Drilling</a:t>
            </a:r>
            <a:endParaRPr lang="cs-CZ" sz="2400" b="1" dirty="0" smtClean="0">
              <a:latin typeface="Times New Roman" pitchFamily="18" charset="0"/>
              <a:cs typeface="Times New Roman" pitchFamily="18" charset="0"/>
            </a:endParaRPr>
          </a:p>
          <a:p>
            <a:pPr algn="ctr"/>
            <a:r>
              <a:rPr lang="cs-CZ" sz="2400" b="1" dirty="0" err="1" smtClean="0">
                <a:solidFill>
                  <a:srgbClr val="FF0000"/>
                </a:solidFill>
                <a:latin typeface="Times New Roman" pitchFamily="18" charset="0"/>
                <a:cs typeface="Times New Roman" pitchFamily="18" charset="0"/>
              </a:rPr>
              <a:t>Rotary</a:t>
            </a:r>
            <a:r>
              <a:rPr lang="cs-CZ" sz="2400" b="1" dirty="0" smtClean="0">
                <a:solidFill>
                  <a:srgbClr val="FF0000"/>
                </a:solidFill>
                <a:latin typeface="Times New Roman" pitchFamily="18" charset="0"/>
                <a:cs typeface="Times New Roman" pitchFamily="18" charset="0"/>
              </a:rPr>
              <a:t> </a:t>
            </a:r>
            <a:r>
              <a:rPr lang="cs-CZ" sz="2400" b="1" dirty="0" err="1" smtClean="0">
                <a:solidFill>
                  <a:srgbClr val="FF0000"/>
                </a:solidFill>
                <a:latin typeface="Times New Roman" pitchFamily="18" charset="0"/>
                <a:cs typeface="Times New Roman" pitchFamily="18" charset="0"/>
              </a:rPr>
              <a:t>Operations</a:t>
            </a:r>
            <a:r>
              <a:rPr lang="cs-CZ" sz="2400" b="1" dirty="0" smtClean="0">
                <a:solidFill>
                  <a:srgbClr val="FF0000"/>
                </a:solidFill>
                <a:latin typeface="Times New Roman" pitchFamily="18" charset="0"/>
                <a:cs typeface="Times New Roman" pitchFamily="18" charset="0"/>
              </a:rPr>
              <a:t> / </a:t>
            </a:r>
            <a:r>
              <a:rPr lang="cs-CZ" sz="2400" b="1" dirty="0" err="1" smtClean="0">
                <a:solidFill>
                  <a:srgbClr val="FF0000"/>
                </a:solidFill>
                <a:latin typeface="Times New Roman" pitchFamily="18" charset="0"/>
                <a:cs typeface="Times New Roman" pitchFamily="18" charset="0"/>
              </a:rPr>
              <a:t>Coring</a:t>
            </a:r>
            <a:endParaRPr lang="cs-CZ" sz="2400" b="1" dirty="0" smtClean="0">
              <a:solidFill>
                <a:srgbClr val="FF000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presentation No. </a:t>
            </a:r>
            <a:r>
              <a:rPr lang="cs-CZ" b="1" dirty="0" smtClean="0">
                <a:latin typeface="Times New Roman" pitchFamily="18" charset="0"/>
                <a:cs typeface="Times New Roman" pitchFamily="18" charset="0"/>
              </a:rPr>
              <a:t>2</a:t>
            </a:r>
            <a:endParaRPr lang="en-US" b="1" dirty="0" smtClean="0">
              <a:latin typeface="Times New Roman" pitchFamily="18" charset="0"/>
              <a:cs typeface="Times New Roman" pitchFamily="18" charset="0"/>
            </a:endParaRPr>
          </a:p>
        </p:txBody>
      </p:sp>
      <p:sp>
        <p:nvSpPr>
          <p:cNvPr id="12" name="TextovéPole 11"/>
          <p:cNvSpPr txBox="1"/>
          <p:nvPr/>
        </p:nvSpPr>
        <p:spPr>
          <a:xfrm>
            <a:off x="0" y="71414"/>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Fundamentals of Onshore Drilling</a:t>
            </a:r>
            <a:endParaRPr lang="en-US" sz="2400" b="1" dirty="0">
              <a:latin typeface="Times New Roman" pitchFamily="18" charset="0"/>
              <a:cs typeface="Times New Roman" pitchFamily="18" charset="0"/>
            </a:endParaRPr>
          </a:p>
        </p:txBody>
      </p:sp>
      <p:pic>
        <p:nvPicPr>
          <p:cNvPr id="13" name="Picture 6"/>
          <p:cNvPicPr>
            <a:picLocks noChangeAspect="1" noChangeArrowheads="1"/>
          </p:cNvPicPr>
          <p:nvPr/>
        </p:nvPicPr>
        <p:blipFill>
          <a:blip r:embed="rId3" cstate="print"/>
          <a:srcRect/>
          <a:stretch>
            <a:fillRect/>
          </a:stretch>
        </p:blipFill>
        <p:spPr bwMode="auto">
          <a:xfrm>
            <a:off x="827584" y="825313"/>
            <a:ext cx="1340222" cy="1451559"/>
          </a:xfrm>
          <a:prstGeom prst="rect">
            <a:avLst/>
          </a:prstGeom>
          <a:noFill/>
          <a:ln w="9525">
            <a:noFill/>
            <a:miter lim="800000"/>
            <a:headEnd/>
            <a:tailEnd/>
          </a:ln>
        </p:spPr>
      </p:pic>
      <p:sp>
        <p:nvSpPr>
          <p:cNvPr id="14" name="TextovéPole 13"/>
          <p:cNvSpPr txBox="1"/>
          <p:nvPr/>
        </p:nvSpPr>
        <p:spPr>
          <a:xfrm>
            <a:off x="285720" y="2348880"/>
            <a:ext cx="8501122" cy="4247317"/>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3500000" scaled="0"/>
            <a:tileRect/>
          </a:gradFill>
        </p:spPr>
        <p:txBody>
          <a:bodyPr wrap="square" rtlCol="0">
            <a:spAutoFit/>
          </a:bodyPr>
          <a:lstStyle/>
          <a:p>
            <a:r>
              <a:rPr lang="en-US" b="1" dirty="0" smtClean="0">
                <a:latin typeface="Times New Roman" pitchFamily="18" charset="0"/>
                <a:cs typeface="Times New Roman" pitchFamily="18" charset="0"/>
              </a:rPr>
              <a:t>references:</a:t>
            </a:r>
          </a:p>
          <a:p>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Bernt</a:t>
            </a:r>
            <a:r>
              <a:rPr lang="en-US" dirty="0" smtClean="0">
                <a:latin typeface="Times New Roman" pitchFamily="18" charset="0"/>
                <a:cs typeface="Times New Roman" pitchFamily="18" charset="0"/>
              </a:rPr>
              <a:t> S. </a:t>
            </a:r>
            <a:r>
              <a:rPr lang="en-US" dirty="0" err="1" smtClean="0">
                <a:latin typeface="Times New Roman" pitchFamily="18" charset="0"/>
                <a:cs typeface="Times New Roman" pitchFamily="18" charset="0"/>
              </a:rPr>
              <a:t>Aadnoy</a:t>
            </a:r>
            <a:r>
              <a:rPr lang="en-US" dirty="0" smtClean="0">
                <a:latin typeface="Times New Roman" pitchFamily="18" charset="0"/>
                <a:cs typeface="Times New Roman" pitchFamily="18" charset="0"/>
              </a:rPr>
              <a:t>, Iain Cooper, Stefan Z. </a:t>
            </a:r>
            <a:r>
              <a:rPr lang="en-US" dirty="0" err="1" smtClean="0">
                <a:latin typeface="Times New Roman" pitchFamily="18" charset="0"/>
                <a:cs typeface="Times New Roman" pitchFamily="18" charset="0"/>
              </a:rPr>
              <a:t>Miska</a:t>
            </a:r>
            <a:r>
              <a:rPr lang="en-US" dirty="0" smtClean="0">
                <a:latin typeface="Times New Roman" pitchFamily="18" charset="0"/>
                <a:cs typeface="Times New Roman" pitchFamily="18" charset="0"/>
              </a:rPr>
              <a:t>, Robert F. Mitchell, Michael L. Payne: 	</a:t>
            </a:r>
            <a:r>
              <a:rPr lang="en-US" b="1" i="1" dirty="0" smtClean="0">
                <a:latin typeface="Times New Roman" pitchFamily="18" charset="0"/>
                <a:cs typeface="Times New Roman" pitchFamily="18" charset="0"/>
              </a:rPr>
              <a:t>Advanced Drilling and Well Technology</a:t>
            </a:r>
            <a:r>
              <a:rPr lang="en-US" dirty="0" smtClean="0">
                <a:latin typeface="Times New Roman" pitchFamily="18" charset="0"/>
                <a:cs typeface="Times New Roman" pitchFamily="18" charset="0"/>
              </a:rPr>
              <a:t>. SPE 2009, ISBN: 978-1-55563-145-1.</a:t>
            </a:r>
          </a:p>
          <a:p>
            <a:pPr>
              <a:buFont typeface="Arial" pitchFamily="34" charset="0"/>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Robello</a:t>
            </a:r>
            <a:r>
              <a:rPr lang="en-US" dirty="0" smtClean="0">
                <a:latin typeface="Times New Roman" pitchFamily="18" charset="0"/>
                <a:cs typeface="Times New Roman" pitchFamily="18" charset="0"/>
              </a:rPr>
              <a:t> G. Samuel, </a:t>
            </a:r>
            <a:r>
              <a:rPr lang="en-US" dirty="0" err="1" smtClean="0">
                <a:latin typeface="Times New Roman" pitchFamily="18" charset="0"/>
                <a:cs typeface="Times New Roman" pitchFamily="18" charset="0"/>
              </a:rPr>
              <a:t>Xiushan</a:t>
            </a:r>
            <a:r>
              <a:rPr lang="en-US" dirty="0" smtClean="0">
                <a:latin typeface="Times New Roman" pitchFamily="18" charset="0"/>
                <a:cs typeface="Times New Roman" pitchFamily="18" charset="0"/>
              </a:rPr>
              <a:t> Liu: </a:t>
            </a:r>
            <a:r>
              <a:rPr lang="en-US" b="1" i="1" dirty="0" smtClean="0">
                <a:latin typeface="Times New Roman" pitchFamily="18" charset="0"/>
                <a:cs typeface="Times New Roman" pitchFamily="18" charset="0"/>
              </a:rPr>
              <a:t>Advanced Drilling Engineering – Principles and 	Design</a:t>
            </a:r>
            <a:r>
              <a:rPr lang="en-US" dirty="0" smtClean="0">
                <a:latin typeface="Times New Roman" pitchFamily="18" charset="0"/>
                <a:cs typeface="Times New Roman" pitchFamily="18" charset="0"/>
              </a:rPr>
              <a:t>. Gulf Publishing Company, Houston Texas, </a:t>
            </a:r>
            <a:r>
              <a:rPr lang="en-US" dirty="0" smtClean="0">
                <a:latin typeface="Times New Roman" pitchFamily="18" charset="0"/>
                <a:cs typeface="Times New Roman" pitchFamily="18" charset="0"/>
              </a:rPr>
              <a:t>2009</a:t>
            </a:r>
            <a:r>
              <a:rPr lang="cs-C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ISBN: 978-1-933762-34-0.</a:t>
            </a:r>
          </a:p>
          <a:p>
            <a:pPr>
              <a:buFont typeface="Arial" pitchFamily="34" charset="0"/>
              <a:buChar char="•"/>
            </a:pP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World Oil´s Handbook of Horizontal Drilling and Completion Technology</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Gulf  Publishing Company, Houston, Texas </a:t>
            </a:r>
            <a:r>
              <a:rPr lang="en-US" dirty="0" smtClean="0">
                <a:latin typeface="Times New Roman" pitchFamily="18" charset="0"/>
                <a:cs typeface="Times New Roman" pitchFamily="18" charset="0"/>
              </a:rPr>
              <a:t>1991</a:t>
            </a:r>
            <a:r>
              <a:rPr lang="cs-C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ISBN </a:t>
            </a:r>
            <a:r>
              <a:rPr lang="en-US" dirty="0" smtClean="0">
                <a:latin typeface="Times New Roman" pitchFamily="18" charset="0"/>
                <a:cs typeface="Times New Roman" pitchFamily="18" charset="0"/>
              </a:rPr>
              <a:t>0-87201-361-8</a:t>
            </a:r>
            <a:r>
              <a:rPr lang="cs-C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 Primer of </a:t>
            </a:r>
            <a:r>
              <a:rPr lang="en-US" b="1" i="1" dirty="0" err="1" smtClean="0">
                <a:latin typeface="Times New Roman" pitchFamily="18" charset="0"/>
                <a:cs typeface="Times New Roman" pitchFamily="18" charset="0"/>
              </a:rPr>
              <a:t>Oilwell</a:t>
            </a:r>
            <a:r>
              <a:rPr lang="en-US" b="1" i="1" dirty="0" smtClean="0">
                <a:latin typeface="Times New Roman" pitchFamily="18" charset="0"/>
                <a:cs typeface="Times New Roman" pitchFamily="18" charset="0"/>
              </a:rPr>
              <a:t> Drilling</a:t>
            </a:r>
            <a:r>
              <a:rPr lang="en-US" dirty="0" smtClean="0">
                <a:latin typeface="Times New Roman" pitchFamily="18" charset="0"/>
                <a:cs typeface="Times New Roman" pitchFamily="18" charset="0"/>
              </a:rPr>
              <a:t>. Petroleum Extension Service, Houston, Texas	</a:t>
            </a:r>
            <a:r>
              <a:rPr lang="en-US" dirty="0" smtClean="0">
                <a:latin typeface="Times New Roman" pitchFamily="18" charset="0"/>
                <a:cs typeface="Times New Roman" pitchFamily="18" charset="0"/>
              </a:rPr>
              <a:t>2001</a:t>
            </a:r>
            <a:r>
              <a:rPr lang="cs-C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ISBN</a:t>
            </a:r>
            <a:r>
              <a:rPr lang="cs-C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0-88698-194-8</a:t>
            </a:r>
            <a:r>
              <a:rPr lang="cs-C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a:t>
            </a:r>
            <a:r>
              <a:rPr lang="cs-CZ" dirty="0" err="1" smtClean="0">
                <a:latin typeface="Times New Roman" pitchFamily="18" charset="0"/>
                <a:cs typeface="Times New Roman" pitchFamily="18" charset="0"/>
              </a:rPr>
              <a:t>obello</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 G.: </a:t>
            </a:r>
            <a:r>
              <a:rPr lang="en-US" b="1" i="1" dirty="0" err="1" smtClean="0">
                <a:latin typeface="Times New Roman" pitchFamily="18" charset="0"/>
                <a:cs typeface="Times New Roman" pitchFamily="18" charset="0"/>
              </a:rPr>
              <a:t>Downhole</a:t>
            </a:r>
            <a:r>
              <a:rPr lang="en-US" b="1" i="1" dirty="0" smtClean="0">
                <a:latin typeface="Times New Roman" pitchFamily="18" charset="0"/>
                <a:cs typeface="Times New Roman" pitchFamily="18" charset="0"/>
              </a:rPr>
              <a:t> Drilling Tools</a:t>
            </a:r>
            <a:r>
              <a:rPr lang="en-US" dirty="0" smtClean="0">
                <a:latin typeface="Times New Roman" pitchFamily="18" charset="0"/>
                <a:cs typeface="Times New Roman" pitchFamily="18" charset="0"/>
              </a:rPr>
              <a:t>. Gulf Publishing Company, Houston, Texas</a:t>
            </a:r>
          </a:p>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2007</a:t>
            </a:r>
            <a:r>
              <a:rPr lang="cs-C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ISBN</a:t>
            </a:r>
            <a:r>
              <a:rPr lang="cs-C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978-1933762135</a:t>
            </a:r>
            <a:r>
              <a:rPr lang="cs-CZ" dirty="0" smtClean="0">
                <a:latin typeface="Times New Roman" pitchFamily="18" charset="0"/>
                <a:cs typeface="Times New Roman" pitchFamily="18" charset="0"/>
              </a:rPr>
              <a:t>.</a:t>
            </a:r>
          </a:p>
          <a:p>
            <a:pPr>
              <a:buFont typeface="Arial" pitchFamily="34" charset="0"/>
              <a:buChar char="•"/>
            </a:pP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2010 Drill Bit Classifier.</a:t>
            </a:r>
            <a:r>
              <a:rPr lang="en-US" dirty="0" smtClean="0">
                <a:latin typeface="Times New Roman" pitchFamily="18" charset="0"/>
                <a:cs typeface="Times New Roman" pitchFamily="18" charset="0"/>
              </a:rPr>
              <a:t> World Oil September 2010.</a:t>
            </a:r>
            <a:endParaRPr lang="cs-CZ" dirty="0" smtClean="0">
              <a:latin typeface="Times New Roman" pitchFamily="18" charset="0"/>
              <a:cs typeface="Times New Roman" pitchFamily="18" charset="0"/>
            </a:endParaRPr>
          </a:p>
          <a:p>
            <a:pPr>
              <a:buFont typeface="Arial" pitchFamily="34" charset="0"/>
              <a:buChar char="•"/>
            </a:pPr>
            <a:r>
              <a:rPr lang="cs-CZ"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Casing References Tables 2012.</a:t>
            </a:r>
            <a:r>
              <a:rPr lang="en-US" dirty="0" smtClean="0">
                <a:latin typeface="Times New Roman" pitchFamily="18" charset="0"/>
                <a:cs typeface="Times New Roman" pitchFamily="18" charset="0"/>
              </a:rPr>
              <a:t> World Oil January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10</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Roundtrip Operating</a:t>
            </a:r>
            <a:endParaRPr lang="en-US" sz="2400" b="1">
              <a:latin typeface="Times New Roman" pitchFamily="18" charset="0"/>
              <a:cs typeface="Times New Roman" pitchFamily="18" charset="0"/>
            </a:endParaRPr>
          </a:p>
        </p:txBody>
      </p:sp>
      <p:pic>
        <p:nvPicPr>
          <p:cNvPr id="9218" name="Picture 2" descr="C:\Users\Martin\Desktop\vrtný průzkum a hlubinné vrtání\hlubinné vrtání II\ruční podavač.jpg"/>
          <p:cNvPicPr>
            <a:picLocks noChangeAspect="1" noChangeArrowheads="1"/>
          </p:cNvPicPr>
          <p:nvPr/>
        </p:nvPicPr>
        <p:blipFill>
          <a:blip r:embed="rId4" cstate="print"/>
          <a:srcRect/>
          <a:stretch>
            <a:fillRect/>
          </a:stretch>
        </p:blipFill>
        <p:spPr bwMode="auto">
          <a:xfrm>
            <a:off x="642910" y="1285860"/>
            <a:ext cx="3143272" cy="5052837"/>
          </a:xfrm>
          <a:prstGeom prst="rect">
            <a:avLst/>
          </a:prstGeom>
          <a:noFill/>
        </p:spPr>
      </p:pic>
      <p:pic>
        <p:nvPicPr>
          <p:cNvPr id="9219" name="Picture 3" descr="C:\Users\Martin\Desktop\vrtný průzkum a hlubinné vrtání\hlubinné vrtání II\automatický podavač.jpg"/>
          <p:cNvPicPr>
            <a:picLocks noChangeAspect="1" noChangeArrowheads="1"/>
          </p:cNvPicPr>
          <p:nvPr/>
        </p:nvPicPr>
        <p:blipFill>
          <a:blip r:embed="rId5" cstate="print"/>
          <a:srcRect/>
          <a:stretch>
            <a:fillRect/>
          </a:stretch>
        </p:blipFill>
        <p:spPr bwMode="auto">
          <a:xfrm>
            <a:off x="4786314" y="1285860"/>
            <a:ext cx="3770830" cy="5072098"/>
          </a:xfrm>
          <a:prstGeom prst="rect">
            <a:avLst/>
          </a:prstGeom>
          <a:noFill/>
        </p:spPr>
      </p:pic>
      <p:sp>
        <p:nvSpPr>
          <p:cNvPr id="9" name="TextovéPole 8"/>
          <p:cNvSpPr txBox="1"/>
          <p:nvPr/>
        </p:nvSpPr>
        <p:spPr>
          <a:xfrm>
            <a:off x="1285852" y="857232"/>
            <a:ext cx="1785950"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a:r>
              <a:rPr lang="en-US" sz="1600" b="1" smtClean="0">
                <a:latin typeface="Times New Roman" pitchFamily="18" charset="0"/>
                <a:cs typeface="Times New Roman" pitchFamily="18" charset="0"/>
              </a:rPr>
              <a:t>manually</a:t>
            </a:r>
          </a:p>
        </p:txBody>
      </p:sp>
      <p:sp>
        <p:nvSpPr>
          <p:cNvPr id="10" name="TextovéPole 9"/>
          <p:cNvSpPr txBox="1"/>
          <p:nvPr/>
        </p:nvSpPr>
        <p:spPr>
          <a:xfrm>
            <a:off x="5143504" y="857232"/>
            <a:ext cx="2928958"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a:r>
              <a:rPr lang="en-US" sz="1600" b="1" smtClean="0">
                <a:latin typeface="Times New Roman" pitchFamily="18" charset="0"/>
                <a:cs typeface="Times New Roman" pitchFamily="18" charset="0"/>
              </a:rPr>
              <a:t>with pipe handling system</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strips(downLeft)">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additive="base">
                                        <p:cTn id="19" dur="500" fill="hold"/>
                                        <p:tgtEl>
                                          <p:spTgt spid="9219"/>
                                        </p:tgtEl>
                                        <p:attrNameLst>
                                          <p:attrName>ppt_x</p:attrName>
                                        </p:attrNameLst>
                                      </p:cBhvr>
                                      <p:tavLst>
                                        <p:tav tm="0">
                                          <p:val>
                                            <p:strVal val="#ppt_x"/>
                                          </p:val>
                                        </p:tav>
                                        <p:tav tm="100000">
                                          <p:val>
                                            <p:strVal val="#ppt_x"/>
                                          </p:val>
                                        </p:tav>
                                      </p:tavLst>
                                    </p:anim>
                                    <p:anim calcmode="lin" valueType="num">
                                      <p:cBhvr additive="base">
                                        <p:cTn id="20"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11</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Reasons for Casing the Hole</a:t>
            </a:r>
            <a:endParaRPr lang="en-US" sz="2400" b="1">
              <a:latin typeface="Times New Roman" pitchFamily="18" charset="0"/>
              <a:cs typeface="Times New Roman" pitchFamily="18" charset="0"/>
            </a:endParaRPr>
          </a:p>
        </p:txBody>
      </p:sp>
      <p:pic>
        <p:nvPicPr>
          <p:cNvPr id="4" name="Picture 2" descr="C:\Users\Martin\Desktop\vrtný průzkum a hlubinné vrtání\hlubinné vrtání II\pažení.jpg"/>
          <p:cNvPicPr>
            <a:picLocks noChangeAspect="1" noChangeArrowheads="1"/>
          </p:cNvPicPr>
          <p:nvPr/>
        </p:nvPicPr>
        <p:blipFill>
          <a:blip r:embed="rId4" cstate="print"/>
          <a:srcRect/>
          <a:stretch>
            <a:fillRect/>
          </a:stretch>
        </p:blipFill>
        <p:spPr bwMode="auto">
          <a:xfrm>
            <a:off x="428595" y="857232"/>
            <a:ext cx="5876809" cy="3000396"/>
          </a:xfrm>
          <a:prstGeom prst="rect">
            <a:avLst/>
          </a:prstGeom>
          <a:noFill/>
        </p:spPr>
      </p:pic>
      <p:sp>
        <p:nvSpPr>
          <p:cNvPr id="8" name="TextovéPole 7"/>
          <p:cNvSpPr txBox="1"/>
          <p:nvPr/>
        </p:nvSpPr>
        <p:spPr>
          <a:xfrm>
            <a:off x="428596" y="4071942"/>
            <a:ext cx="4572032" cy="584775"/>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solidFill>
                  <a:srgbClr val="FF0000"/>
                </a:solidFill>
                <a:latin typeface="Times New Roman" pitchFamily="18" charset="0"/>
                <a:cs typeface="Times New Roman" pitchFamily="18" charset="0"/>
              </a:rPr>
              <a:t>Casing </a:t>
            </a:r>
            <a:r>
              <a:rPr lang="en-US" sz="1600" b="1" smtClean="0">
                <a:latin typeface="Times New Roman" pitchFamily="18" charset="0"/>
                <a:cs typeface="Times New Roman" pitchFamily="18" charset="0"/>
              </a:rPr>
              <a:t>is a string of  single </a:t>
            </a:r>
            <a:r>
              <a:rPr lang="en-US" sz="1600" b="1" smtClean="0">
                <a:solidFill>
                  <a:srgbClr val="FF0000"/>
                </a:solidFill>
                <a:latin typeface="Times New Roman" pitchFamily="18" charset="0"/>
                <a:cs typeface="Times New Roman" pitchFamily="18" charset="0"/>
              </a:rPr>
              <a:t>steel pipes</a:t>
            </a:r>
            <a:r>
              <a:rPr lang="en-US" sz="1600" b="1" smtClean="0">
                <a:latin typeface="Times New Roman" pitchFamily="18" charset="0"/>
                <a:cs typeface="Times New Roman" pitchFamily="18" charset="0"/>
              </a:rPr>
              <a:t> with lenght of  8 – 16 m connected by </a:t>
            </a:r>
            <a:r>
              <a:rPr lang="en-US" sz="1600" b="1" smtClean="0">
                <a:solidFill>
                  <a:srgbClr val="FF0000"/>
                </a:solidFill>
                <a:latin typeface="Times New Roman" pitchFamily="18" charset="0"/>
                <a:cs typeface="Times New Roman" pitchFamily="18" charset="0"/>
              </a:rPr>
              <a:t>threaded couplings</a:t>
            </a:r>
          </a:p>
        </p:txBody>
      </p:sp>
      <p:sp>
        <p:nvSpPr>
          <p:cNvPr id="9" name="TextovéPole 8"/>
          <p:cNvSpPr txBox="1"/>
          <p:nvPr/>
        </p:nvSpPr>
        <p:spPr>
          <a:xfrm>
            <a:off x="428596" y="4786322"/>
            <a:ext cx="3071834" cy="1323439"/>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solidFill>
                  <a:srgbClr val="FF0000"/>
                </a:solidFill>
                <a:latin typeface="Times New Roman" pitchFamily="18" charset="0"/>
                <a:cs typeface="Times New Roman" pitchFamily="18" charset="0"/>
              </a:rPr>
              <a:t>Casing </a:t>
            </a:r>
            <a:r>
              <a:rPr lang="en-US" sz="1600" b="1" smtClean="0">
                <a:latin typeface="Times New Roman" pitchFamily="18" charset="0"/>
                <a:cs typeface="Times New Roman" pitchFamily="18" charset="0"/>
              </a:rPr>
              <a:t>is specified by</a:t>
            </a:r>
          </a:p>
          <a:p>
            <a:pPr algn="just">
              <a:buFont typeface="Arial" pitchFamily="34" charset="0"/>
              <a:buChar char="•"/>
            </a:pPr>
            <a:r>
              <a:rPr lang="en-US" sz="1600" b="1" smtClean="0">
                <a:latin typeface="Times New Roman" pitchFamily="18" charset="0"/>
                <a:cs typeface="Times New Roman" pitchFamily="18" charset="0"/>
              </a:rPr>
              <a:t> outer diameter of casing pipe</a:t>
            </a:r>
          </a:p>
          <a:p>
            <a:pPr algn="just">
              <a:buFont typeface="Arial" pitchFamily="34" charset="0"/>
              <a:buChar char="•"/>
            </a:pPr>
            <a:r>
              <a:rPr lang="en-US" sz="1600" b="1" smtClean="0">
                <a:latin typeface="Times New Roman" pitchFamily="18" charset="0"/>
                <a:cs typeface="Times New Roman" pitchFamily="18" charset="0"/>
              </a:rPr>
              <a:t> weight per foot (wall thickness)</a:t>
            </a:r>
          </a:p>
          <a:p>
            <a:pPr algn="just">
              <a:buFont typeface="Arial" pitchFamily="34" charset="0"/>
              <a:buChar char="•"/>
            </a:pPr>
            <a:r>
              <a:rPr lang="en-US" sz="1600" b="1" smtClean="0">
                <a:latin typeface="Times New Roman" pitchFamily="18" charset="0"/>
                <a:cs typeface="Times New Roman" pitchFamily="18" charset="0"/>
              </a:rPr>
              <a:t> grade of steel</a:t>
            </a:r>
          </a:p>
          <a:p>
            <a:pPr algn="just">
              <a:buFont typeface="Arial" pitchFamily="34" charset="0"/>
              <a:buChar char="•"/>
            </a:pPr>
            <a:r>
              <a:rPr lang="en-US" sz="1600" b="1" smtClean="0">
                <a:latin typeface="Times New Roman" pitchFamily="18" charset="0"/>
                <a:cs typeface="Times New Roman" pitchFamily="18" charset="0"/>
              </a:rPr>
              <a:t> type of coupling</a:t>
            </a:r>
          </a:p>
        </p:txBody>
      </p:sp>
      <p:pic>
        <p:nvPicPr>
          <p:cNvPr id="1027" name="Picture 3" descr="C:\Users\Martin\Desktop\vrtný průzkum a hlubinné vrtání\hlubinné vrtání II\pažnice real.jpg"/>
          <p:cNvPicPr>
            <a:picLocks noChangeAspect="1" noChangeArrowheads="1"/>
          </p:cNvPicPr>
          <p:nvPr/>
        </p:nvPicPr>
        <p:blipFill>
          <a:blip r:embed="rId5" cstate="print"/>
          <a:srcRect/>
          <a:stretch>
            <a:fillRect/>
          </a:stretch>
        </p:blipFill>
        <p:spPr bwMode="auto">
          <a:xfrm>
            <a:off x="3143240" y="1928802"/>
            <a:ext cx="5686425" cy="37719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additive="base">
                                        <p:cTn id="18" dur="500" fill="hold"/>
                                        <p:tgtEl>
                                          <p:spTgt spid="1027"/>
                                        </p:tgtEl>
                                        <p:attrNameLst>
                                          <p:attrName>ppt_x</p:attrName>
                                        </p:attrNameLst>
                                      </p:cBhvr>
                                      <p:tavLst>
                                        <p:tav tm="0">
                                          <p:val>
                                            <p:strVal val="#ppt_x"/>
                                          </p:val>
                                        </p:tav>
                                        <p:tav tm="100000">
                                          <p:val>
                                            <p:strVal val="#ppt_x"/>
                                          </p:val>
                                        </p:tav>
                                      </p:tavLst>
                                    </p:anim>
                                    <p:anim calcmode="lin" valueType="num">
                                      <p:cBhvr additive="base">
                                        <p:cTn id="19"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1" y="0"/>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12</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Planning Rules for Drilling and Casing Program</a:t>
            </a:r>
            <a:endParaRPr lang="en-US" sz="2400" b="1">
              <a:latin typeface="Times New Roman" pitchFamily="18" charset="0"/>
              <a:cs typeface="Times New Roman" pitchFamily="18" charset="0"/>
            </a:endParaRPr>
          </a:p>
        </p:txBody>
      </p:sp>
      <p:pic>
        <p:nvPicPr>
          <p:cNvPr id="2050" name="Picture 2" descr="C:\Users\Martin\Desktop\vrtný průzkum a hlubinné vrtání\hlubinné vrtání II\pažnicové kolony.jpg"/>
          <p:cNvPicPr>
            <a:picLocks noChangeAspect="1" noChangeArrowheads="1"/>
          </p:cNvPicPr>
          <p:nvPr/>
        </p:nvPicPr>
        <p:blipFill>
          <a:blip r:embed="rId4" cstate="print"/>
          <a:srcRect/>
          <a:stretch>
            <a:fillRect/>
          </a:stretch>
        </p:blipFill>
        <p:spPr bwMode="auto">
          <a:xfrm>
            <a:off x="285720" y="642918"/>
            <a:ext cx="3952875" cy="3924300"/>
          </a:xfrm>
          <a:prstGeom prst="rect">
            <a:avLst/>
          </a:prstGeom>
          <a:noFill/>
        </p:spPr>
      </p:pic>
      <p:sp>
        <p:nvSpPr>
          <p:cNvPr id="8" name="TextovéPole 7"/>
          <p:cNvSpPr txBox="1"/>
          <p:nvPr/>
        </p:nvSpPr>
        <p:spPr>
          <a:xfrm>
            <a:off x="4643438" y="642918"/>
            <a:ext cx="4214842" cy="830997"/>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latin typeface="Times New Roman" pitchFamily="18" charset="0"/>
                <a:cs typeface="Times New Roman" pitchFamily="18" charset="0"/>
              </a:rPr>
              <a:t>A good drilling and casing program is a </a:t>
            </a:r>
            <a:r>
              <a:rPr lang="en-US" sz="1600" b="1" smtClean="0">
                <a:solidFill>
                  <a:srgbClr val="FF0000"/>
                </a:solidFill>
                <a:latin typeface="Times New Roman" pitchFamily="18" charset="0"/>
                <a:cs typeface="Times New Roman" pitchFamily="18" charset="0"/>
              </a:rPr>
              <a:t>decisive factor</a:t>
            </a:r>
            <a:r>
              <a:rPr lang="en-US" sz="1600" b="1" smtClean="0">
                <a:latin typeface="Times New Roman" pitchFamily="18" charset="0"/>
                <a:cs typeface="Times New Roman" pitchFamily="18" charset="0"/>
              </a:rPr>
              <a:t> for technical and economical success of a drilling project.</a:t>
            </a:r>
          </a:p>
        </p:txBody>
      </p:sp>
      <p:sp>
        <p:nvSpPr>
          <p:cNvPr id="9" name="TextovéPole 8"/>
          <p:cNvSpPr txBox="1"/>
          <p:nvPr/>
        </p:nvSpPr>
        <p:spPr>
          <a:xfrm>
            <a:off x="4643438" y="1669309"/>
            <a:ext cx="4214842" cy="181588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latin typeface="Times New Roman" pitchFamily="18" charset="0"/>
                <a:cs typeface="Times New Roman" pitchFamily="18" charset="0"/>
              </a:rPr>
              <a:t>Planning starts with the </a:t>
            </a:r>
            <a:r>
              <a:rPr lang="en-US" sz="1600" b="1" smtClean="0">
                <a:solidFill>
                  <a:srgbClr val="FF0000"/>
                </a:solidFill>
                <a:latin typeface="Times New Roman" pitchFamily="18" charset="0"/>
                <a:cs typeface="Times New Roman" pitchFamily="18" charset="0"/>
              </a:rPr>
              <a:t>minimum borehole or casing diameter</a:t>
            </a:r>
            <a:r>
              <a:rPr lang="en-US" sz="1600" b="1" smtClean="0">
                <a:latin typeface="Times New Roman" pitchFamily="18" charset="0"/>
                <a:cs typeface="Times New Roman" pitchFamily="18" charset="0"/>
              </a:rPr>
              <a:t> required at </a:t>
            </a:r>
            <a:r>
              <a:rPr lang="en-US" sz="1600" b="1" smtClean="0">
                <a:solidFill>
                  <a:srgbClr val="FF0000"/>
                </a:solidFill>
                <a:latin typeface="Times New Roman" pitchFamily="18" charset="0"/>
                <a:cs typeface="Times New Roman" pitchFamily="18" charset="0"/>
              </a:rPr>
              <a:t>target depth</a:t>
            </a:r>
            <a:r>
              <a:rPr lang="en-US" sz="1600" b="1" smtClean="0">
                <a:latin typeface="Times New Roman" pitchFamily="18" charset="0"/>
                <a:cs typeface="Times New Roman" pitchFamily="18" charset="0"/>
              </a:rPr>
              <a:t>.</a:t>
            </a:r>
          </a:p>
          <a:p>
            <a:pPr algn="just"/>
            <a:endParaRPr lang="en-US" sz="1600" b="1" smtClean="0">
              <a:latin typeface="Times New Roman" pitchFamily="18" charset="0"/>
              <a:cs typeface="Times New Roman" pitchFamily="18" charset="0"/>
            </a:endParaRPr>
          </a:p>
          <a:p>
            <a:pPr algn="just"/>
            <a:r>
              <a:rPr lang="en-US" sz="1600" b="1" smtClean="0">
                <a:latin typeface="Times New Roman" pitchFamily="18" charset="0"/>
                <a:cs typeface="Times New Roman" pitchFamily="18" charset="0"/>
              </a:rPr>
              <a:t>Number of </a:t>
            </a:r>
            <a:r>
              <a:rPr lang="en-US" sz="1600" b="1" smtClean="0">
                <a:solidFill>
                  <a:srgbClr val="FF0000"/>
                </a:solidFill>
                <a:latin typeface="Times New Roman" pitchFamily="18" charset="0"/>
                <a:cs typeface="Times New Roman" pitchFamily="18" charset="0"/>
              </a:rPr>
              <a:t>intermediate casing</a:t>
            </a:r>
            <a:r>
              <a:rPr lang="en-US" sz="1600" b="1" smtClean="0">
                <a:latin typeface="Times New Roman" pitchFamily="18" charset="0"/>
                <a:cs typeface="Times New Roman" pitchFamily="18" charset="0"/>
              </a:rPr>
              <a:t> and </a:t>
            </a:r>
            <a:r>
              <a:rPr lang="en-US" sz="1600" b="1" smtClean="0">
                <a:solidFill>
                  <a:srgbClr val="FF0000"/>
                </a:solidFill>
                <a:latin typeface="Times New Roman" pitchFamily="18" charset="0"/>
                <a:cs typeface="Times New Roman" pitchFamily="18" charset="0"/>
              </a:rPr>
              <a:t>depths of casing shoes</a:t>
            </a:r>
            <a:r>
              <a:rPr lang="en-US" sz="1600" b="1" smtClean="0">
                <a:latin typeface="Times New Roman" pitchFamily="18" charset="0"/>
                <a:cs typeface="Times New Roman" pitchFamily="18" charset="0"/>
              </a:rPr>
              <a:t> are determined in dependency of the </a:t>
            </a:r>
            <a:r>
              <a:rPr lang="en-US" sz="1600" b="1" smtClean="0">
                <a:solidFill>
                  <a:srgbClr val="FF0000"/>
                </a:solidFill>
                <a:latin typeface="Times New Roman" pitchFamily="18" charset="0"/>
                <a:cs typeface="Times New Roman" pitchFamily="18" charset="0"/>
              </a:rPr>
              <a:t>preliminary geological profile</a:t>
            </a:r>
            <a:r>
              <a:rPr lang="en-US" sz="1600" b="1" smtClean="0">
                <a:latin typeface="Times New Roman" pitchFamily="18" charset="0"/>
                <a:cs typeface="Times New Roman" pitchFamily="18" charset="0"/>
              </a:rPr>
              <a:t> moving up progressively to surface.</a:t>
            </a:r>
          </a:p>
        </p:txBody>
      </p:sp>
      <p:sp>
        <p:nvSpPr>
          <p:cNvPr id="10" name="TextovéPole 9"/>
          <p:cNvSpPr txBox="1"/>
          <p:nvPr/>
        </p:nvSpPr>
        <p:spPr>
          <a:xfrm>
            <a:off x="4643438" y="3669573"/>
            <a:ext cx="4214842" cy="830997"/>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solidFill>
                  <a:srgbClr val="FF0000"/>
                </a:solidFill>
                <a:latin typeface="Times New Roman" pitchFamily="18" charset="0"/>
                <a:cs typeface="Times New Roman" pitchFamily="18" charset="0"/>
              </a:rPr>
              <a:t>Bit Diameters </a:t>
            </a:r>
            <a:r>
              <a:rPr lang="en-US" sz="1600" b="1" smtClean="0">
                <a:latin typeface="Times New Roman" pitchFamily="18" charset="0"/>
                <a:cs typeface="Times New Roman" pitchFamily="18" charset="0"/>
              </a:rPr>
              <a:t>and </a:t>
            </a:r>
            <a:r>
              <a:rPr lang="en-US" sz="1600" b="1" smtClean="0">
                <a:solidFill>
                  <a:srgbClr val="FF0000"/>
                </a:solidFill>
                <a:latin typeface="Times New Roman" pitchFamily="18" charset="0"/>
                <a:cs typeface="Times New Roman" pitchFamily="18" charset="0"/>
              </a:rPr>
              <a:t>Casing Diameters</a:t>
            </a:r>
            <a:r>
              <a:rPr lang="en-US" sz="1600" b="1" smtClean="0">
                <a:latin typeface="Times New Roman" pitchFamily="18" charset="0"/>
                <a:cs typeface="Times New Roman" pitchFamily="18" charset="0"/>
              </a:rPr>
              <a:t> are standartized. They have to be selected according to given sizes.</a:t>
            </a:r>
            <a:endParaRPr lang="en-US" sz="1600" b="1" smtClean="0">
              <a:solidFill>
                <a:srgbClr val="FF0000"/>
              </a:solidFill>
              <a:latin typeface="Times New Roman" pitchFamily="18" charset="0"/>
              <a:cs typeface="Times New Roman" pitchFamily="18" charset="0"/>
            </a:endParaRPr>
          </a:p>
        </p:txBody>
      </p:sp>
      <p:sp>
        <p:nvSpPr>
          <p:cNvPr id="11" name="TextovéPole 10"/>
          <p:cNvSpPr txBox="1"/>
          <p:nvPr/>
        </p:nvSpPr>
        <p:spPr>
          <a:xfrm>
            <a:off x="500034" y="4714884"/>
            <a:ext cx="3429024" cy="584775"/>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latin typeface="Times New Roman" pitchFamily="18" charset="0"/>
                <a:cs typeface="Times New Roman" pitchFamily="18" charset="0"/>
              </a:rPr>
              <a:t>Each casing set </a:t>
            </a:r>
            <a:r>
              <a:rPr lang="en-US" sz="1600" b="1" smtClean="0">
                <a:solidFill>
                  <a:srgbClr val="FF0000"/>
                </a:solidFill>
                <a:latin typeface="Times New Roman" pitchFamily="18" charset="0"/>
                <a:cs typeface="Times New Roman" pitchFamily="18" charset="0"/>
              </a:rPr>
              <a:t>reduces the diameter</a:t>
            </a:r>
            <a:r>
              <a:rPr lang="en-US" sz="1600" b="1" smtClean="0">
                <a:latin typeface="Times New Roman" pitchFamily="18" charset="0"/>
                <a:cs typeface="Times New Roman" pitchFamily="18" charset="0"/>
              </a:rPr>
              <a:t> that can be drilled through later on.</a:t>
            </a:r>
          </a:p>
        </p:txBody>
      </p:sp>
      <p:pic>
        <p:nvPicPr>
          <p:cNvPr id="4" name="Picture 2" descr="C:\Users\Martin\Desktop\vrtný průzkum a hlubinné vrtání\hlubinné vrtání II\production casing.jpg"/>
          <p:cNvPicPr>
            <a:picLocks noChangeAspect="1" noChangeArrowheads="1"/>
          </p:cNvPicPr>
          <p:nvPr/>
        </p:nvPicPr>
        <p:blipFill>
          <a:blip r:embed="rId5" cstate="print"/>
          <a:srcRect/>
          <a:stretch>
            <a:fillRect/>
          </a:stretch>
        </p:blipFill>
        <p:spPr bwMode="auto">
          <a:xfrm>
            <a:off x="2143108" y="1785926"/>
            <a:ext cx="5796317" cy="4548205"/>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13</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Pressure-Depth Diagram for Determination of Casing Shoe Depth</a:t>
            </a:r>
            <a:endParaRPr lang="en-US" sz="2400" b="1">
              <a:latin typeface="Times New Roman" pitchFamily="18" charset="0"/>
              <a:cs typeface="Times New Roman" pitchFamily="18" charset="0"/>
            </a:endParaRPr>
          </a:p>
        </p:txBody>
      </p:sp>
      <p:pic>
        <p:nvPicPr>
          <p:cNvPr id="2050" name="Picture 2" descr="C:\Users\Martin\Desktop\vrtný průzkum a hlubinné vrtání\hlubinné vrtání II\závislost.jpg"/>
          <p:cNvPicPr>
            <a:picLocks noChangeAspect="1" noChangeArrowheads="1"/>
          </p:cNvPicPr>
          <p:nvPr/>
        </p:nvPicPr>
        <p:blipFill>
          <a:blip r:embed="rId4" cstate="print"/>
          <a:srcRect/>
          <a:stretch>
            <a:fillRect/>
          </a:stretch>
        </p:blipFill>
        <p:spPr bwMode="auto">
          <a:xfrm>
            <a:off x="1071538" y="714356"/>
            <a:ext cx="6715172" cy="544136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14</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Benefits of Slim Hole Drilling</a:t>
            </a:r>
            <a:endParaRPr lang="en-US" sz="2400" b="1">
              <a:latin typeface="Times New Roman" pitchFamily="18" charset="0"/>
              <a:cs typeface="Times New Roman" pitchFamily="18" charset="0"/>
            </a:endParaRPr>
          </a:p>
        </p:txBody>
      </p:sp>
      <p:pic>
        <p:nvPicPr>
          <p:cNvPr id="3074" name="Picture 2" descr="C:\Users\Martin\Desktop\vrtný průzkum a hlubinné vrtání\hlubinné vrtání II\rozměry slimholu.jpg"/>
          <p:cNvPicPr>
            <a:picLocks noChangeAspect="1" noChangeArrowheads="1"/>
          </p:cNvPicPr>
          <p:nvPr/>
        </p:nvPicPr>
        <p:blipFill>
          <a:blip r:embed="rId4" cstate="print"/>
          <a:srcRect/>
          <a:stretch>
            <a:fillRect/>
          </a:stretch>
        </p:blipFill>
        <p:spPr bwMode="auto">
          <a:xfrm>
            <a:off x="4786314" y="785794"/>
            <a:ext cx="4048909" cy="3714776"/>
          </a:xfrm>
          <a:prstGeom prst="rect">
            <a:avLst/>
          </a:prstGeom>
          <a:noFill/>
        </p:spPr>
      </p:pic>
      <p:pic>
        <p:nvPicPr>
          <p:cNvPr id="3075" name="Picture 3" descr="C:\Users\Martin\Desktop\vrtný průzkum a hlubinné vrtání\hlubinné vrtání II\slimhole souprava.jpg"/>
          <p:cNvPicPr>
            <a:picLocks noChangeAspect="1" noChangeArrowheads="1"/>
          </p:cNvPicPr>
          <p:nvPr/>
        </p:nvPicPr>
        <p:blipFill>
          <a:blip r:embed="rId5" cstate="print"/>
          <a:srcRect/>
          <a:stretch>
            <a:fillRect/>
          </a:stretch>
        </p:blipFill>
        <p:spPr bwMode="auto">
          <a:xfrm>
            <a:off x="285720" y="785794"/>
            <a:ext cx="4221336" cy="4643470"/>
          </a:xfrm>
          <a:prstGeom prst="rect">
            <a:avLst/>
          </a:prstGeom>
          <a:noFill/>
        </p:spPr>
      </p:pic>
      <p:sp>
        <p:nvSpPr>
          <p:cNvPr id="9" name="TextovéPole 8"/>
          <p:cNvSpPr txBox="1"/>
          <p:nvPr/>
        </p:nvSpPr>
        <p:spPr>
          <a:xfrm>
            <a:off x="5072066" y="4643446"/>
            <a:ext cx="3429024" cy="15696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latin typeface="Times New Roman" pitchFamily="18" charset="0"/>
                <a:cs typeface="Times New Roman" pitchFamily="18" charset="0"/>
              </a:rPr>
              <a:t>Benefits of Slim Hole Drilling:</a:t>
            </a:r>
          </a:p>
          <a:p>
            <a:pPr algn="just"/>
            <a:endParaRPr lang="en-US" sz="1600" b="1" smtClean="0">
              <a:latin typeface="Times New Roman" pitchFamily="18" charset="0"/>
              <a:cs typeface="Times New Roman" pitchFamily="18" charset="0"/>
            </a:endParaRPr>
          </a:p>
          <a:p>
            <a:pPr algn="just">
              <a:buFont typeface="Wingdings" pitchFamily="2" charset="2"/>
              <a:buChar char="§"/>
            </a:pPr>
            <a:r>
              <a:rPr lang="en-US" sz="1600" b="1" smtClean="0">
                <a:latin typeface="Times New Roman" pitchFamily="18" charset="0"/>
                <a:cs typeface="Times New Roman" pitchFamily="18" charset="0"/>
              </a:rPr>
              <a:t> hole diameters reduced by 50%</a:t>
            </a:r>
          </a:p>
          <a:p>
            <a:pPr algn="just">
              <a:buFont typeface="Wingdings" pitchFamily="2" charset="2"/>
              <a:buChar char="§"/>
            </a:pPr>
            <a:r>
              <a:rPr lang="en-US" sz="1600" b="1" smtClean="0">
                <a:latin typeface="Times New Roman" pitchFamily="18" charset="0"/>
                <a:cs typeface="Times New Roman" pitchFamily="18" charset="0"/>
              </a:rPr>
              <a:t> requires smaller rigs</a:t>
            </a:r>
          </a:p>
          <a:p>
            <a:pPr algn="just">
              <a:buFont typeface="Wingdings" pitchFamily="2" charset="2"/>
              <a:buChar char="§"/>
            </a:pPr>
            <a:r>
              <a:rPr lang="en-US" sz="1600" b="1" smtClean="0">
                <a:latin typeface="Times New Roman" pitchFamily="18" charset="0"/>
                <a:cs typeface="Times New Roman" pitchFamily="18" charset="0"/>
              </a:rPr>
              <a:t> site reduced by 75%</a:t>
            </a:r>
          </a:p>
          <a:p>
            <a:pPr algn="just">
              <a:buFont typeface="Wingdings" pitchFamily="2" charset="2"/>
              <a:buChar char="§"/>
            </a:pPr>
            <a:r>
              <a:rPr lang="en-US" sz="1600" b="1" smtClean="0">
                <a:latin typeface="Times New Roman" pitchFamily="18" charset="0"/>
                <a:cs typeface="Times New Roman" pitchFamily="18" charset="0"/>
              </a:rPr>
              <a:t> overall costs reduced by 40 – 50%</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par>
                                <p:cTn id="8" presetID="5"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heckerboard(across)">
                                      <p:cBhvr>
                                        <p:cTn id="10" dur="500"/>
                                        <p:tgtEl>
                                          <p:spTgt spid="307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15</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Slim Hole Drilling with Coiled Tubing Technology</a:t>
            </a:r>
            <a:endParaRPr lang="en-US" sz="2400" b="1">
              <a:latin typeface="Times New Roman" pitchFamily="18" charset="0"/>
              <a:cs typeface="Times New Roman" pitchFamily="18" charset="0"/>
            </a:endParaRPr>
          </a:p>
        </p:txBody>
      </p:sp>
      <p:pic>
        <p:nvPicPr>
          <p:cNvPr id="4098" name="Picture 2" descr="C:\Users\Martin\Desktop\vrtný průzkum a hlubinné vrtání\hlubinné vrtání II\slimhole vynuté stupačky.jpg"/>
          <p:cNvPicPr>
            <a:picLocks noChangeAspect="1" noChangeArrowheads="1"/>
          </p:cNvPicPr>
          <p:nvPr/>
        </p:nvPicPr>
        <p:blipFill>
          <a:blip r:embed="rId4" cstate="print"/>
          <a:srcRect/>
          <a:stretch>
            <a:fillRect/>
          </a:stretch>
        </p:blipFill>
        <p:spPr bwMode="auto">
          <a:xfrm>
            <a:off x="642910" y="1000108"/>
            <a:ext cx="7981964" cy="503918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16</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Principles of Core Drilling</a:t>
            </a:r>
            <a:endParaRPr lang="en-US" sz="2400" b="1">
              <a:latin typeface="Times New Roman" pitchFamily="18" charset="0"/>
              <a:cs typeface="Times New Roman" pitchFamily="18" charset="0"/>
            </a:endParaRPr>
          </a:p>
        </p:txBody>
      </p:sp>
      <p:pic>
        <p:nvPicPr>
          <p:cNvPr id="5122" name="Picture 2" descr="C:\Users\Martin\Desktop\vrtný průzkum a hlubinné vrtání\hlubinné vrtání II\jádro x profil.jpg"/>
          <p:cNvPicPr>
            <a:picLocks noChangeAspect="1" noChangeArrowheads="1"/>
          </p:cNvPicPr>
          <p:nvPr/>
        </p:nvPicPr>
        <p:blipFill>
          <a:blip r:embed="rId4" cstate="print"/>
          <a:srcRect/>
          <a:stretch>
            <a:fillRect/>
          </a:stretch>
        </p:blipFill>
        <p:spPr bwMode="auto">
          <a:xfrm>
            <a:off x="428596" y="928670"/>
            <a:ext cx="5100646" cy="4793749"/>
          </a:xfrm>
          <a:prstGeom prst="rect">
            <a:avLst/>
          </a:prstGeom>
          <a:noFill/>
        </p:spPr>
      </p:pic>
      <p:sp>
        <p:nvSpPr>
          <p:cNvPr id="8" name="TextovéPole 7"/>
          <p:cNvSpPr txBox="1"/>
          <p:nvPr/>
        </p:nvSpPr>
        <p:spPr>
          <a:xfrm>
            <a:off x="5714976" y="1000108"/>
            <a:ext cx="3000428" cy="15696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latin typeface="Times New Roman" pitchFamily="18" charset="0"/>
                <a:cs typeface="Times New Roman" pitchFamily="18" charset="0"/>
              </a:rPr>
              <a:t>Instead of cutting the  </a:t>
            </a:r>
            <a:r>
              <a:rPr lang="en-US" sz="1600" b="1" smtClean="0">
                <a:solidFill>
                  <a:srgbClr val="FF0000"/>
                </a:solidFill>
                <a:latin typeface="Times New Roman" pitchFamily="18" charset="0"/>
                <a:cs typeface="Times New Roman" pitchFamily="18" charset="0"/>
              </a:rPr>
              <a:t>total cross – sectional area</a:t>
            </a:r>
            <a:r>
              <a:rPr lang="en-US" sz="1600" b="1" smtClean="0">
                <a:latin typeface="Times New Roman" pitchFamily="18" charset="0"/>
                <a:cs typeface="Times New Roman" pitchFamily="18" charset="0"/>
              </a:rPr>
              <a:t> only an </a:t>
            </a:r>
            <a:r>
              <a:rPr lang="en-US" sz="1600" b="1" smtClean="0">
                <a:solidFill>
                  <a:srgbClr val="FF0000"/>
                </a:solidFill>
                <a:latin typeface="Times New Roman" pitchFamily="18" charset="0"/>
                <a:cs typeface="Times New Roman" pitchFamily="18" charset="0"/>
              </a:rPr>
              <a:t>annular ring or kerf of rock</a:t>
            </a:r>
            <a:r>
              <a:rPr lang="en-US" sz="1600" b="1" smtClean="0">
                <a:latin typeface="Times New Roman" pitchFamily="18" charset="0"/>
                <a:cs typeface="Times New Roman" pitchFamily="18" charset="0"/>
              </a:rPr>
              <a:t> is cut leaving a </a:t>
            </a:r>
            <a:r>
              <a:rPr lang="en-US" sz="1600" b="1" smtClean="0">
                <a:solidFill>
                  <a:srgbClr val="FF0000"/>
                </a:solidFill>
                <a:latin typeface="Times New Roman" pitchFamily="18" charset="0"/>
                <a:cs typeface="Times New Roman" pitchFamily="18" charset="0"/>
              </a:rPr>
              <a:t>solid cylinder</a:t>
            </a:r>
            <a:r>
              <a:rPr lang="en-US" sz="1600" b="1" smtClean="0">
                <a:latin typeface="Times New Roman" pitchFamily="18" charset="0"/>
                <a:cs typeface="Times New Roman" pitchFamily="18" charset="0"/>
              </a:rPr>
              <a:t> of uncut formation passing into the core barrel above the bit.</a:t>
            </a:r>
          </a:p>
        </p:txBody>
      </p:sp>
      <p:sp>
        <p:nvSpPr>
          <p:cNvPr id="9" name="TextovéPole 8"/>
          <p:cNvSpPr txBox="1"/>
          <p:nvPr/>
        </p:nvSpPr>
        <p:spPr>
          <a:xfrm>
            <a:off x="5929322" y="2788034"/>
            <a:ext cx="2428892" cy="1323439"/>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solidFill>
                  <a:srgbClr val="FF0000"/>
                </a:solidFill>
                <a:latin typeface="Times New Roman" pitchFamily="18" charset="0"/>
                <a:cs typeface="Times New Roman" pitchFamily="18" charset="0"/>
              </a:rPr>
              <a:t>Key Components:</a:t>
            </a:r>
          </a:p>
          <a:p>
            <a:pPr algn="just"/>
            <a:endParaRPr lang="en-US" sz="1600" b="1" smtClean="0">
              <a:solidFill>
                <a:srgbClr val="FF0000"/>
              </a:solidFill>
              <a:latin typeface="Times New Roman" pitchFamily="18" charset="0"/>
              <a:cs typeface="Times New Roman" pitchFamily="18" charset="0"/>
            </a:endParaRPr>
          </a:p>
          <a:p>
            <a:pPr algn="just">
              <a:buFont typeface="Wingdings" pitchFamily="2" charset="2"/>
              <a:buChar char="Ø"/>
            </a:pPr>
            <a:r>
              <a:rPr lang="en-US" sz="1600" b="1" smtClean="0">
                <a:latin typeface="Times New Roman" pitchFamily="18" charset="0"/>
                <a:cs typeface="Times New Roman" pitchFamily="18" charset="0"/>
              </a:rPr>
              <a:t> Core Bit</a:t>
            </a:r>
          </a:p>
          <a:p>
            <a:pPr algn="just">
              <a:buFont typeface="Wingdings" pitchFamily="2" charset="2"/>
              <a:buChar char="Ø"/>
            </a:pPr>
            <a:r>
              <a:rPr lang="en-US" sz="1600" b="1" smtClean="0">
                <a:latin typeface="Times New Roman" pitchFamily="18" charset="0"/>
                <a:cs typeface="Times New Roman" pitchFamily="18" charset="0"/>
              </a:rPr>
              <a:t> Core Barrel </a:t>
            </a:r>
          </a:p>
          <a:p>
            <a:pPr algn="just">
              <a:buFont typeface="Wingdings" pitchFamily="2" charset="2"/>
              <a:buChar char="Ø"/>
            </a:pPr>
            <a:r>
              <a:rPr lang="en-US" sz="1600" b="1" smtClean="0">
                <a:latin typeface="Times New Roman" pitchFamily="18" charset="0"/>
                <a:cs typeface="Times New Roman" pitchFamily="18" charset="0"/>
              </a:rPr>
              <a:t> Retrieving Equipment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Bottom)">
                                      <p:cBhvr>
                                        <p:cTn id="7" dur="500"/>
                                        <p:tgtEl>
                                          <p:spTgt spid="512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17</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Reasons for Core Drilling</a:t>
            </a:r>
            <a:endParaRPr lang="en-US" sz="2400" b="1">
              <a:latin typeface="Times New Roman" pitchFamily="18" charset="0"/>
              <a:cs typeface="Times New Roman" pitchFamily="18" charset="0"/>
            </a:endParaRPr>
          </a:p>
        </p:txBody>
      </p:sp>
      <p:sp>
        <p:nvSpPr>
          <p:cNvPr id="7" name="TextovéPole 6"/>
          <p:cNvSpPr txBox="1"/>
          <p:nvPr/>
        </p:nvSpPr>
        <p:spPr>
          <a:xfrm>
            <a:off x="2714612" y="642918"/>
            <a:ext cx="3857652" cy="584775"/>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latin typeface="Times New Roman" pitchFamily="18" charset="0"/>
                <a:cs typeface="Times New Roman" pitchFamily="18" charset="0"/>
              </a:rPr>
              <a:t>Coring is the only way to supply intact speciments of the formation anatomy</a:t>
            </a:r>
          </a:p>
        </p:txBody>
      </p:sp>
      <p:sp>
        <p:nvSpPr>
          <p:cNvPr id="8" name="TextovéPole 7"/>
          <p:cNvSpPr txBox="1"/>
          <p:nvPr/>
        </p:nvSpPr>
        <p:spPr>
          <a:xfrm>
            <a:off x="2714612" y="1415465"/>
            <a:ext cx="3857652" cy="830997"/>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latin typeface="Times New Roman" pitchFamily="18" charset="0"/>
                <a:cs typeface="Times New Roman" pitchFamily="18" charset="0"/>
              </a:rPr>
              <a:t>In Hard Rocks Core Drilling can be a very efficient way to make a hole at good penetration rates and low costs</a:t>
            </a:r>
          </a:p>
        </p:txBody>
      </p:sp>
      <p:sp>
        <p:nvSpPr>
          <p:cNvPr id="9" name="TextovéPole 8"/>
          <p:cNvSpPr txBox="1"/>
          <p:nvPr/>
        </p:nvSpPr>
        <p:spPr>
          <a:xfrm>
            <a:off x="1857356" y="2428868"/>
            <a:ext cx="5643602" cy="1077218"/>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just"/>
            <a:r>
              <a:rPr lang="en-US" sz="1600" b="1" smtClean="0">
                <a:latin typeface="Times New Roman" pitchFamily="18" charset="0"/>
                <a:cs typeface="Times New Roman" pitchFamily="18" charset="0"/>
              </a:rPr>
              <a:t>Performance Parameter of Coring Operation:</a:t>
            </a:r>
          </a:p>
          <a:p>
            <a:pPr algn="just"/>
            <a:endParaRPr lang="en-US" sz="1600" b="1" smtClean="0">
              <a:latin typeface="Times New Roman" pitchFamily="18" charset="0"/>
              <a:cs typeface="Times New Roman" pitchFamily="18" charset="0"/>
            </a:endParaRPr>
          </a:p>
          <a:p>
            <a:pPr algn="just">
              <a:buFont typeface="Wingdings" pitchFamily="2" charset="2"/>
              <a:buChar char="Ø"/>
            </a:pPr>
            <a:r>
              <a:rPr lang="en-US" sz="1600" b="1" smtClean="0">
                <a:latin typeface="Times New Roman" pitchFamily="18" charset="0"/>
                <a:cs typeface="Times New Roman" pitchFamily="18" charset="0"/>
              </a:rPr>
              <a:t> Core Recovery (%) =  Length of Core / Length of Core Run</a:t>
            </a:r>
          </a:p>
          <a:p>
            <a:pPr algn="just">
              <a:buFont typeface="Wingdings" pitchFamily="2" charset="2"/>
              <a:buChar char="Ø"/>
            </a:pPr>
            <a:r>
              <a:rPr lang="en-US" sz="1600" b="1" smtClean="0">
                <a:latin typeface="Times New Roman" pitchFamily="18" charset="0"/>
                <a:cs typeface="Times New Roman" pitchFamily="18" charset="0"/>
              </a:rPr>
              <a:t> Core Quality</a:t>
            </a:r>
          </a:p>
        </p:txBody>
      </p:sp>
      <p:pic>
        <p:nvPicPr>
          <p:cNvPr id="4098" name="Picture 2" descr="F:\hlubinné vrtání II\jádro.jpg"/>
          <p:cNvPicPr>
            <a:picLocks noChangeAspect="1" noChangeArrowheads="1"/>
          </p:cNvPicPr>
          <p:nvPr/>
        </p:nvPicPr>
        <p:blipFill>
          <a:blip r:embed="rId4" cstate="print"/>
          <a:srcRect/>
          <a:stretch>
            <a:fillRect/>
          </a:stretch>
        </p:blipFill>
        <p:spPr bwMode="auto">
          <a:xfrm>
            <a:off x="1428728" y="3500438"/>
            <a:ext cx="6215106" cy="3188094"/>
          </a:xfrm>
          <a:prstGeom prst="rect">
            <a:avLst/>
          </a:prstGeom>
          <a:noFill/>
        </p:spPr>
      </p:pic>
      <p:pic>
        <p:nvPicPr>
          <p:cNvPr id="4099" name="Picture 3" descr="F:\hlubinné vrtání II\jádrovnice.jpg"/>
          <p:cNvPicPr>
            <a:picLocks noChangeAspect="1" noChangeArrowheads="1"/>
          </p:cNvPicPr>
          <p:nvPr/>
        </p:nvPicPr>
        <p:blipFill>
          <a:blip r:embed="rId5" cstate="print"/>
          <a:srcRect/>
          <a:stretch>
            <a:fillRect/>
          </a:stretch>
        </p:blipFill>
        <p:spPr bwMode="auto">
          <a:xfrm>
            <a:off x="1071538" y="571480"/>
            <a:ext cx="7058025" cy="5267325"/>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checkerboard(across)">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box(in)">
                                      <p:cBhvr>
                                        <p:cTn id="2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18</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Core Drilling Techniques</a:t>
            </a:r>
            <a:endParaRPr lang="en-US" sz="2400" b="1">
              <a:latin typeface="Times New Roman" pitchFamily="18" charset="0"/>
              <a:cs typeface="Times New Roman" pitchFamily="18" charset="0"/>
            </a:endParaRPr>
          </a:p>
        </p:txBody>
      </p:sp>
      <p:pic>
        <p:nvPicPr>
          <p:cNvPr id="4" name="Picture 2" descr="F:\hlubinné vrtání II\řezy jader.jpg"/>
          <p:cNvPicPr>
            <a:picLocks noChangeAspect="1" noChangeArrowheads="1"/>
          </p:cNvPicPr>
          <p:nvPr/>
        </p:nvPicPr>
        <p:blipFill>
          <a:blip r:embed="rId4" cstate="print"/>
          <a:srcRect/>
          <a:stretch>
            <a:fillRect/>
          </a:stretch>
        </p:blipFill>
        <p:spPr bwMode="auto">
          <a:xfrm>
            <a:off x="5715008" y="857232"/>
            <a:ext cx="2771775" cy="5210175"/>
          </a:xfrm>
          <a:prstGeom prst="rect">
            <a:avLst/>
          </a:prstGeom>
          <a:noFill/>
        </p:spPr>
      </p:pic>
      <p:pic>
        <p:nvPicPr>
          <p:cNvPr id="1027" name="Picture 3" descr="F:\hlubinné vrtání II\jádrování technika.jpg"/>
          <p:cNvPicPr>
            <a:picLocks noChangeAspect="1" noChangeArrowheads="1"/>
          </p:cNvPicPr>
          <p:nvPr/>
        </p:nvPicPr>
        <p:blipFill>
          <a:blip r:embed="rId5" cstate="print"/>
          <a:srcRect/>
          <a:stretch>
            <a:fillRect/>
          </a:stretch>
        </p:blipFill>
        <p:spPr bwMode="auto">
          <a:xfrm>
            <a:off x="571472" y="642918"/>
            <a:ext cx="4743450" cy="5438775"/>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19</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Types of Thick Kerfed Rotary Core Bits</a:t>
            </a:r>
            <a:endParaRPr lang="en-US" sz="2400" b="1">
              <a:latin typeface="Times New Roman" pitchFamily="18" charset="0"/>
              <a:cs typeface="Times New Roman" pitchFamily="18" charset="0"/>
            </a:endParaRPr>
          </a:p>
        </p:txBody>
      </p:sp>
      <p:pic>
        <p:nvPicPr>
          <p:cNvPr id="2050" name="Picture 2" descr="F:\hlubinné vrtání II\silnostěnné korunky.jpg"/>
          <p:cNvPicPr>
            <a:picLocks noChangeAspect="1" noChangeArrowheads="1"/>
          </p:cNvPicPr>
          <p:nvPr/>
        </p:nvPicPr>
        <p:blipFill>
          <a:blip r:embed="rId4" cstate="print"/>
          <a:srcRect/>
          <a:stretch>
            <a:fillRect/>
          </a:stretch>
        </p:blipFill>
        <p:spPr bwMode="auto">
          <a:xfrm>
            <a:off x="852488" y="676275"/>
            <a:ext cx="7439025" cy="55054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2</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Major Rotary Operations</a:t>
            </a:r>
            <a:endParaRPr lang="en-US" sz="2400" b="1">
              <a:latin typeface="Times New Roman" pitchFamily="18" charset="0"/>
              <a:cs typeface="Times New Roman" pitchFamily="18" charset="0"/>
            </a:endParaRPr>
          </a:p>
        </p:txBody>
      </p:sp>
      <p:pic>
        <p:nvPicPr>
          <p:cNvPr id="4" name="Picture 2" descr="C:\Users\Martin\Desktop\vrtný průzkum a hlubinné vrtání\hlubinné vrtání II\hlavní operace.jpg"/>
          <p:cNvPicPr>
            <a:picLocks noChangeAspect="1" noChangeArrowheads="1"/>
          </p:cNvPicPr>
          <p:nvPr/>
        </p:nvPicPr>
        <p:blipFill>
          <a:blip r:embed="rId4" cstate="print"/>
          <a:srcRect/>
          <a:stretch>
            <a:fillRect/>
          </a:stretch>
        </p:blipFill>
        <p:spPr bwMode="auto">
          <a:xfrm>
            <a:off x="571472" y="714356"/>
            <a:ext cx="7951208" cy="53578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20</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Types of Diamond Drilling Core Bits</a:t>
            </a:r>
            <a:endParaRPr lang="en-US" sz="2400" b="1">
              <a:latin typeface="Times New Roman" pitchFamily="18" charset="0"/>
              <a:cs typeface="Times New Roman" pitchFamily="18" charset="0"/>
            </a:endParaRPr>
          </a:p>
        </p:txBody>
      </p:sp>
      <p:pic>
        <p:nvPicPr>
          <p:cNvPr id="3074" name="Picture 2" descr="F:\hlubinné vrtání II\korunka pro wireline.jpg"/>
          <p:cNvPicPr>
            <a:picLocks noChangeAspect="1" noChangeArrowheads="1"/>
          </p:cNvPicPr>
          <p:nvPr/>
        </p:nvPicPr>
        <p:blipFill>
          <a:blip r:embed="rId4" cstate="print"/>
          <a:srcRect/>
          <a:stretch>
            <a:fillRect/>
          </a:stretch>
        </p:blipFill>
        <p:spPr bwMode="auto">
          <a:xfrm>
            <a:off x="571472" y="928670"/>
            <a:ext cx="5191126" cy="5181600"/>
          </a:xfrm>
          <a:prstGeom prst="rect">
            <a:avLst/>
          </a:prstGeom>
          <a:noFill/>
        </p:spPr>
      </p:pic>
      <p:pic>
        <p:nvPicPr>
          <p:cNvPr id="3075" name="Picture 3" descr="F:\hlubinné vrtání II\ne wireline korunka.jpg"/>
          <p:cNvPicPr>
            <a:picLocks noChangeAspect="1" noChangeArrowheads="1"/>
          </p:cNvPicPr>
          <p:nvPr/>
        </p:nvPicPr>
        <p:blipFill>
          <a:blip r:embed="rId5" cstate="print"/>
          <a:srcRect/>
          <a:stretch>
            <a:fillRect/>
          </a:stretch>
        </p:blipFill>
        <p:spPr bwMode="auto">
          <a:xfrm>
            <a:off x="6072198" y="785794"/>
            <a:ext cx="2333625" cy="5410200"/>
          </a:xfrm>
          <a:prstGeom prst="rect">
            <a:avLst/>
          </a:prstGeom>
          <a:noFill/>
        </p:spPr>
      </p:pic>
      <p:pic>
        <p:nvPicPr>
          <p:cNvPr id="3076" name="Picture 4" descr="F:\hlubinné vrtání II\detail_vsazovaný diamant.jpg"/>
          <p:cNvPicPr>
            <a:picLocks noChangeAspect="1" noChangeArrowheads="1"/>
          </p:cNvPicPr>
          <p:nvPr/>
        </p:nvPicPr>
        <p:blipFill>
          <a:blip r:embed="rId6" cstate="print"/>
          <a:srcRect/>
          <a:stretch>
            <a:fillRect/>
          </a:stretch>
        </p:blipFill>
        <p:spPr bwMode="auto">
          <a:xfrm>
            <a:off x="642910" y="3786190"/>
            <a:ext cx="2647950" cy="17335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par>
                                <p:cTn id="8" presetID="8" presetClass="entr" presetSubtype="16"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diamond(in)">
                                      <p:cBhvr>
                                        <p:cTn id="10" dur="2000"/>
                                        <p:tgtEl>
                                          <p:spTgt spid="3076"/>
                                        </p:tgtEl>
                                      </p:cBhvr>
                                    </p:animEffect>
                                  </p:childTnLst>
                                </p:cTn>
                              </p:par>
                              <p:par>
                                <p:cTn id="11" presetID="8" presetClass="entr" presetSubtype="16"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diamond(in)">
                                      <p:cBhvr>
                                        <p:cTn id="13"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21</a:t>
            </a:fld>
            <a:endParaRPr lang="cs-CZ"/>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Performance of Core Bits in Crystalline Rock</a:t>
            </a:r>
            <a:endParaRPr lang="cs-CZ" sz="2400" b="1" dirty="0">
              <a:latin typeface="Times New Roman" pitchFamily="18" charset="0"/>
              <a:cs typeface="Times New Roman" pitchFamily="18" charset="0"/>
            </a:endParaRPr>
          </a:p>
        </p:txBody>
      </p:sp>
      <p:pic>
        <p:nvPicPr>
          <p:cNvPr id="5122" name="Picture 2" descr="F:\hlubinné vrtání II\různě rozpadlá jádra.jpg"/>
          <p:cNvPicPr>
            <a:picLocks noChangeAspect="1" noChangeArrowheads="1"/>
          </p:cNvPicPr>
          <p:nvPr/>
        </p:nvPicPr>
        <p:blipFill>
          <a:blip r:embed="rId4" cstate="print"/>
          <a:srcRect/>
          <a:stretch>
            <a:fillRect/>
          </a:stretch>
        </p:blipFill>
        <p:spPr bwMode="auto">
          <a:xfrm>
            <a:off x="571472" y="785794"/>
            <a:ext cx="7943850" cy="53911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22</a:t>
            </a:fld>
            <a:endParaRPr lang="cs-CZ"/>
          </a:p>
        </p:txBody>
      </p:sp>
      <p:sp>
        <p:nvSpPr>
          <p:cNvPr id="6" name="TextovéPole 5"/>
          <p:cNvSpPr txBox="1"/>
          <p:nvPr/>
        </p:nvSpPr>
        <p:spPr>
          <a:xfrm>
            <a:off x="0" y="71414"/>
            <a:ext cx="9144000"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Large Diameter Diamond Coring in KTB </a:t>
            </a:r>
            <a:r>
              <a:rPr lang="en-US" sz="2400" b="1" dirty="0" err="1" smtClean="0">
                <a:latin typeface="Times New Roman" pitchFamily="18" charset="0"/>
                <a:cs typeface="Times New Roman" pitchFamily="18" charset="0"/>
              </a:rPr>
              <a:t>Ultradeep</a:t>
            </a:r>
            <a:r>
              <a:rPr lang="en-US" sz="2400" b="1" dirty="0" smtClean="0">
                <a:latin typeface="Times New Roman" pitchFamily="18" charset="0"/>
                <a:cs typeface="Times New Roman" pitchFamily="18" charset="0"/>
              </a:rPr>
              <a:t> Hole</a:t>
            </a:r>
          </a:p>
          <a:p>
            <a:r>
              <a:rPr lang="en-US" sz="2400" b="1" dirty="0" smtClean="0">
                <a:latin typeface="Times New Roman" pitchFamily="18" charset="0"/>
                <a:cs typeface="Times New Roman" pitchFamily="18" charset="0"/>
              </a:rPr>
              <a:t>	12 ¼” Hole Section 			     (6013 – 8328 m) </a:t>
            </a:r>
            <a:endParaRPr lang="cs-CZ" sz="2400" b="1" dirty="0">
              <a:latin typeface="Times New Roman" pitchFamily="18" charset="0"/>
              <a:cs typeface="Times New Roman" pitchFamily="18" charset="0"/>
            </a:endParaRPr>
          </a:p>
        </p:txBody>
      </p:sp>
      <p:pic>
        <p:nvPicPr>
          <p:cNvPr id="6146" name="Picture 2" descr="F:\hlubinné vrtání II\velkoprůměr jádro.jpg"/>
          <p:cNvPicPr>
            <a:picLocks noChangeAspect="1" noChangeArrowheads="1"/>
          </p:cNvPicPr>
          <p:nvPr/>
        </p:nvPicPr>
        <p:blipFill>
          <a:blip r:embed="rId4" cstate="print"/>
          <a:srcRect/>
          <a:stretch>
            <a:fillRect/>
          </a:stretch>
        </p:blipFill>
        <p:spPr bwMode="auto">
          <a:xfrm>
            <a:off x="571472" y="1285860"/>
            <a:ext cx="7829550" cy="41719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23</a:t>
            </a:fld>
            <a:endParaRPr lang="cs-CZ"/>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Diamond Bits Recommended for Various Rock Types</a:t>
            </a:r>
            <a:endParaRPr lang="cs-CZ" sz="2400" b="1" dirty="0">
              <a:latin typeface="Times New Roman" pitchFamily="18" charset="0"/>
              <a:cs typeface="Times New Roman" pitchFamily="18" charset="0"/>
            </a:endParaRPr>
          </a:p>
        </p:txBody>
      </p:sp>
      <p:pic>
        <p:nvPicPr>
          <p:cNvPr id="7170" name="Picture 2" descr="F:\hlubinné vrtání II\tabulka nástroj x hornina.jpg"/>
          <p:cNvPicPr>
            <a:picLocks noChangeAspect="1" noChangeArrowheads="1"/>
          </p:cNvPicPr>
          <p:nvPr/>
        </p:nvPicPr>
        <p:blipFill>
          <a:blip r:embed="rId4" cstate="print"/>
          <a:srcRect/>
          <a:stretch>
            <a:fillRect/>
          </a:stretch>
        </p:blipFill>
        <p:spPr bwMode="auto">
          <a:xfrm>
            <a:off x="785786" y="642918"/>
            <a:ext cx="7600950" cy="52768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24</a:t>
            </a:fld>
            <a:endParaRPr lang="cs-CZ"/>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Recommended Diamond Stone Sizes for Various Rock Types</a:t>
            </a:r>
            <a:endParaRPr lang="cs-CZ" sz="2400" b="1" dirty="0">
              <a:latin typeface="Times New Roman" pitchFamily="18" charset="0"/>
              <a:cs typeface="Times New Roman" pitchFamily="18" charset="0"/>
            </a:endParaRPr>
          </a:p>
        </p:txBody>
      </p:sp>
      <p:pic>
        <p:nvPicPr>
          <p:cNvPr id="8194" name="Picture 2" descr="F:\hlubinné vrtání II\tabulka velikost kamenů.jpg"/>
          <p:cNvPicPr>
            <a:picLocks noChangeAspect="1" noChangeArrowheads="1"/>
          </p:cNvPicPr>
          <p:nvPr/>
        </p:nvPicPr>
        <p:blipFill>
          <a:blip r:embed="rId4" cstate="print"/>
          <a:srcRect/>
          <a:stretch>
            <a:fillRect/>
          </a:stretch>
        </p:blipFill>
        <p:spPr bwMode="auto">
          <a:xfrm>
            <a:off x="571472" y="714356"/>
            <a:ext cx="8086725" cy="5381625"/>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25</a:t>
            </a:fld>
            <a:endParaRPr lang="cs-CZ"/>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Types of Core Barrels</a:t>
            </a:r>
            <a:endParaRPr lang="cs-CZ" sz="2400" b="1" dirty="0">
              <a:latin typeface="Times New Roman" pitchFamily="18" charset="0"/>
              <a:cs typeface="Times New Roman" pitchFamily="18" charset="0"/>
            </a:endParaRPr>
          </a:p>
        </p:txBody>
      </p:sp>
      <p:sp>
        <p:nvSpPr>
          <p:cNvPr id="7" name="TextovéPole 6"/>
          <p:cNvSpPr txBox="1"/>
          <p:nvPr/>
        </p:nvSpPr>
        <p:spPr>
          <a:xfrm>
            <a:off x="1714480" y="785794"/>
            <a:ext cx="1428760"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a:r>
              <a:rPr lang="en-US" sz="1600" b="1" dirty="0" smtClean="0">
                <a:solidFill>
                  <a:srgbClr val="FF0000"/>
                </a:solidFill>
                <a:latin typeface="Times New Roman" pitchFamily="18" charset="0"/>
                <a:cs typeface="Times New Roman" pitchFamily="18" charset="0"/>
              </a:rPr>
              <a:t>Core Barrel</a:t>
            </a:r>
            <a:endParaRPr lang="cs-CZ" sz="1600" b="1" dirty="0" smtClean="0">
              <a:solidFill>
                <a:srgbClr val="FF0000"/>
              </a:solidFill>
              <a:latin typeface="Times New Roman" pitchFamily="18" charset="0"/>
              <a:cs typeface="Times New Roman" pitchFamily="18" charset="0"/>
            </a:endParaRPr>
          </a:p>
        </p:txBody>
      </p:sp>
      <p:sp>
        <p:nvSpPr>
          <p:cNvPr id="8" name="TextovéPole 7"/>
          <p:cNvSpPr txBox="1"/>
          <p:nvPr/>
        </p:nvSpPr>
        <p:spPr>
          <a:xfrm>
            <a:off x="785786" y="1785926"/>
            <a:ext cx="1428760"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a:r>
              <a:rPr lang="en-US" sz="1600" b="1" dirty="0" smtClean="0">
                <a:latin typeface="Times New Roman" pitchFamily="18" charset="0"/>
                <a:cs typeface="Times New Roman" pitchFamily="18" charset="0"/>
              </a:rPr>
              <a:t>Single Tube</a:t>
            </a:r>
            <a:endParaRPr lang="cs-CZ" sz="1600" b="1" dirty="0" smtClean="0">
              <a:latin typeface="Times New Roman" pitchFamily="18" charset="0"/>
              <a:cs typeface="Times New Roman" pitchFamily="18" charset="0"/>
            </a:endParaRPr>
          </a:p>
        </p:txBody>
      </p:sp>
      <p:sp>
        <p:nvSpPr>
          <p:cNvPr id="9" name="TextovéPole 8"/>
          <p:cNvSpPr txBox="1"/>
          <p:nvPr/>
        </p:nvSpPr>
        <p:spPr>
          <a:xfrm>
            <a:off x="2643174" y="1785926"/>
            <a:ext cx="1428760"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a:r>
              <a:rPr lang="en-US" sz="1600" b="1" dirty="0" smtClean="0">
                <a:latin typeface="Times New Roman" pitchFamily="18" charset="0"/>
                <a:cs typeface="Times New Roman" pitchFamily="18" charset="0"/>
              </a:rPr>
              <a:t>Double Tube</a:t>
            </a:r>
            <a:endParaRPr lang="cs-CZ" sz="1600" b="1" dirty="0" smtClean="0">
              <a:latin typeface="Times New Roman" pitchFamily="18" charset="0"/>
              <a:cs typeface="Times New Roman" pitchFamily="18" charset="0"/>
            </a:endParaRPr>
          </a:p>
        </p:txBody>
      </p:sp>
      <p:sp>
        <p:nvSpPr>
          <p:cNvPr id="10" name="TextovéPole 9"/>
          <p:cNvSpPr txBox="1"/>
          <p:nvPr/>
        </p:nvSpPr>
        <p:spPr>
          <a:xfrm>
            <a:off x="1714480" y="2857496"/>
            <a:ext cx="1428760"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a:r>
              <a:rPr lang="en-US" sz="1600" b="1" dirty="0" smtClean="0">
                <a:latin typeface="Times New Roman" pitchFamily="18" charset="0"/>
                <a:cs typeface="Times New Roman" pitchFamily="18" charset="0"/>
              </a:rPr>
              <a:t>Rotating</a:t>
            </a:r>
            <a:endParaRPr lang="cs-CZ" sz="1600" b="1" dirty="0" smtClean="0">
              <a:latin typeface="Times New Roman" pitchFamily="18" charset="0"/>
              <a:cs typeface="Times New Roman" pitchFamily="18" charset="0"/>
            </a:endParaRPr>
          </a:p>
        </p:txBody>
      </p:sp>
      <p:sp>
        <p:nvSpPr>
          <p:cNvPr id="11" name="TextovéPole 10"/>
          <p:cNvSpPr txBox="1"/>
          <p:nvPr/>
        </p:nvSpPr>
        <p:spPr>
          <a:xfrm>
            <a:off x="3357554" y="2857496"/>
            <a:ext cx="1428760"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lgn="ctr"/>
            <a:r>
              <a:rPr lang="en-US" sz="1600" b="1" dirty="0" smtClean="0">
                <a:latin typeface="Times New Roman" pitchFamily="18" charset="0"/>
                <a:cs typeface="Times New Roman" pitchFamily="18" charset="0"/>
              </a:rPr>
              <a:t>Stationary</a:t>
            </a:r>
            <a:endParaRPr lang="cs-CZ" sz="1600" b="1" dirty="0" smtClean="0">
              <a:latin typeface="Times New Roman" pitchFamily="18" charset="0"/>
              <a:cs typeface="Times New Roman" pitchFamily="18" charset="0"/>
            </a:endParaRPr>
          </a:p>
        </p:txBody>
      </p:sp>
      <p:sp>
        <p:nvSpPr>
          <p:cNvPr id="12" name="Šipka dolů 11"/>
          <p:cNvSpPr/>
          <p:nvPr/>
        </p:nvSpPr>
        <p:spPr>
          <a:xfrm rot="1896298">
            <a:off x="1849877" y="1193068"/>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Šipka dolů 13"/>
          <p:cNvSpPr/>
          <p:nvPr/>
        </p:nvSpPr>
        <p:spPr>
          <a:xfrm rot="20379564">
            <a:off x="2588488" y="1187245"/>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Šipka dolů 14"/>
          <p:cNvSpPr/>
          <p:nvPr/>
        </p:nvSpPr>
        <p:spPr>
          <a:xfrm rot="19584991">
            <a:off x="3426051" y="2191864"/>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Šipka dolů 15"/>
          <p:cNvSpPr/>
          <p:nvPr/>
        </p:nvSpPr>
        <p:spPr>
          <a:xfrm rot="2202708">
            <a:off x="2850007" y="2193201"/>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ovéPole 16"/>
          <p:cNvSpPr txBox="1"/>
          <p:nvPr/>
        </p:nvSpPr>
        <p:spPr>
          <a:xfrm>
            <a:off x="3857620" y="3857628"/>
            <a:ext cx="1143008"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buFont typeface="Wingdings" pitchFamily="2" charset="2"/>
              <a:buChar char="Ø"/>
            </a:pPr>
            <a:r>
              <a:rPr lang="en-US" sz="1600" b="1" dirty="0" smtClean="0">
                <a:latin typeface="Times New Roman" pitchFamily="18" charset="0"/>
                <a:cs typeface="Times New Roman" pitchFamily="18" charset="0"/>
              </a:rPr>
              <a:t> Oilfield</a:t>
            </a:r>
            <a:endParaRPr lang="cs-CZ" sz="1600" b="1" dirty="0" smtClean="0">
              <a:latin typeface="Times New Roman" pitchFamily="18" charset="0"/>
              <a:cs typeface="Times New Roman" pitchFamily="18" charset="0"/>
            </a:endParaRPr>
          </a:p>
        </p:txBody>
      </p:sp>
      <p:sp>
        <p:nvSpPr>
          <p:cNvPr id="18" name="TextovéPole 17"/>
          <p:cNvSpPr txBox="1"/>
          <p:nvPr/>
        </p:nvSpPr>
        <p:spPr>
          <a:xfrm>
            <a:off x="3857620" y="4286256"/>
            <a:ext cx="1928826"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buFont typeface="Wingdings" pitchFamily="2" charset="2"/>
              <a:buChar char="Ø"/>
            </a:pPr>
            <a:r>
              <a:rPr lang="en-US" sz="1600" b="1" dirty="0" smtClean="0">
                <a:latin typeface="Times New Roman" pitchFamily="18" charset="0"/>
                <a:cs typeface="Times New Roman" pitchFamily="18" charset="0"/>
              </a:rPr>
              <a:t> Diamond Drilling</a:t>
            </a:r>
            <a:endParaRPr lang="cs-CZ" sz="1600" b="1" dirty="0" smtClean="0">
              <a:latin typeface="Times New Roman" pitchFamily="18" charset="0"/>
              <a:cs typeface="Times New Roman" pitchFamily="18" charset="0"/>
            </a:endParaRPr>
          </a:p>
        </p:txBody>
      </p:sp>
      <p:sp>
        <p:nvSpPr>
          <p:cNvPr id="19" name="TextovéPole 18"/>
          <p:cNvSpPr txBox="1"/>
          <p:nvPr/>
        </p:nvSpPr>
        <p:spPr>
          <a:xfrm>
            <a:off x="3857620" y="4714884"/>
            <a:ext cx="2000264"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buFont typeface="Wingdings" pitchFamily="2" charset="2"/>
              <a:buChar char="Ø"/>
            </a:pPr>
            <a:r>
              <a:rPr lang="en-US" sz="1600" b="1" dirty="0" smtClean="0">
                <a:latin typeface="Times New Roman" pitchFamily="18" charset="0"/>
                <a:cs typeface="Times New Roman" pitchFamily="18" charset="0"/>
              </a:rPr>
              <a:t> WL - Retrievable</a:t>
            </a:r>
            <a:endParaRPr lang="cs-CZ" sz="1600" b="1" dirty="0" smtClean="0">
              <a:latin typeface="Times New Roman" pitchFamily="18" charset="0"/>
              <a:cs typeface="Times New Roman" pitchFamily="18" charset="0"/>
            </a:endParaRPr>
          </a:p>
        </p:txBody>
      </p:sp>
      <p:sp>
        <p:nvSpPr>
          <p:cNvPr id="20" name="TextovéPole 19"/>
          <p:cNvSpPr txBox="1"/>
          <p:nvPr/>
        </p:nvSpPr>
        <p:spPr>
          <a:xfrm>
            <a:off x="3857620" y="5143512"/>
            <a:ext cx="1785950"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buFont typeface="Wingdings" pitchFamily="2" charset="2"/>
              <a:buChar char="Ø"/>
            </a:pPr>
            <a:r>
              <a:rPr lang="en-US" sz="1600" b="1" dirty="0" smtClean="0">
                <a:latin typeface="Times New Roman" pitchFamily="18" charset="0"/>
                <a:cs typeface="Times New Roman" pitchFamily="18" charset="0"/>
              </a:rPr>
              <a:t> Rubber Sleeve</a:t>
            </a:r>
            <a:endParaRPr lang="cs-CZ" sz="1600" b="1" dirty="0" smtClean="0">
              <a:latin typeface="Times New Roman" pitchFamily="18" charset="0"/>
              <a:cs typeface="Times New Roman" pitchFamily="18" charset="0"/>
            </a:endParaRPr>
          </a:p>
        </p:txBody>
      </p:sp>
      <p:sp>
        <p:nvSpPr>
          <p:cNvPr id="21" name="TextovéPole 20"/>
          <p:cNvSpPr txBox="1"/>
          <p:nvPr/>
        </p:nvSpPr>
        <p:spPr>
          <a:xfrm>
            <a:off x="3857620" y="5590776"/>
            <a:ext cx="1285884"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pPr>
              <a:buFont typeface="Wingdings" pitchFamily="2" charset="2"/>
              <a:buChar char="Ø"/>
            </a:pPr>
            <a:r>
              <a:rPr lang="en-US" sz="1600" b="1" dirty="0" smtClean="0">
                <a:latin typeface="Times New Roman" pitchFamily="18" charset="0"/>
                <a:cs typeface="Times New Roman" pitchFamily="18" charset="0"/>
              </a:rPr>
              <a:t> Oriented</a:t>
            </a:r>
            <a:endParaRPr lang="cs-CZ" sz="1600" b="1" dirty="0" smtClean="0">
              <a:latin typeface="Times New Roman" pitchFamily="18" charset="0"/>
              <a:cs typeface="Times New Roman" pitchFamily="18" charset="0"/>
            </a:endParaRPr>
          </a:p>
        </p:txBody>
      </p:sp>
      <p:sp>
        <p:nvSpPr>
          <p:cNvPr id="22" name="Šipka dolů 21"/>
          <p:cNvSpPr/>
          <p:nvPr/>
        </p:nvSpPr>
        <p:spPr>
          <a:xfrm rot="21402670">
            <a:off x="4088034" y="3224461"/>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ovéPole 22"/>
          <p:cNvSpPr txBox="1"/>
          <p:nvPr/>
        </p:nvSpPr>
        <p:spPr>
          <a:xfrm>
            <a:off x="642910" y="4000504"/>
            <a:ext cx="2143140" cy="181588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r>
              <a:rPr lang="en-US" sz="1600" b="1" dirty="0" smtClean="0">
                <a:solidFill>
                  <a:srgbClr val="FF0000"/>
                </a:solidFill>
                <a:latin typeface="Times New Roman" pitchFamily="18" charset="0"/>
                <a:cs typeface="Times New Roman" pitchFamily="18" charset="0"/>
              </a:rPr>
              <a:t>Main Components:</a:t>
            </a:r>
          </a:p>
          <a:p>
            <a:endParaRPr lang="en-US" sz="1600" b="1" dirty="0" smtClean="0">
              <a:solidFill>
                <a:srgbClr val="FF0000"/>
              </a:solidFill>
              <a:latin typeface="Times New Roman" pitchFamily="18" charset="0"/>
              <a:cs typeface="Times New Roman" pitchFamily="18" charset="0"/>
            </a:endParaRPr>
          </a:p>
          <a:p>
            <a:pPr>
              <a:buFont typeface="Wingdings" pitchFamily="2" charset="2"/>
              <a:buChar char="§"/>
            </a:pPr>
            <a:r>
              <a:rPr lang="en-US" sz="1600" b="1" dirty="0" smtClean="0">
                <a:latin typeface="Times New Roman" pitchFamily="18" charset="0"/>
                <a:cs typeface="Times New Roman" pitchFamily="18" charset="0"/>
              </a:rPr>
              <a:t> outer core barrel</a:t>
            </a:r>
          </a:p>
          <a:p>
            <a:pPr>
              <a:buFont typeface="Wingdings" pitchFamily="2" charset="2"/>
              <a:buChar char="§"/>
            </a:pPr>
            <a:r>
              <a:rPr lang="en-US" sz="1600" b="1" dirty="0" smtClean="0">
                <a:latin typeface="Times New Roman" pitchFamily="18" charset="0"/>
                <a:cs typeface="Times New Roman" pitchFamily="18" charset="0"/>
              </a:rPr>
              <a:t> inner core barrel</a:t>
            </a:r>
          </a:p>
          <a:p>
            <a:pPr>
              <a:buFont typeface="Wingdings" pitchFamily="2" charset="2"/>
              <a:buChar char="§"/>
            </a:pPr>
            <a:r>
              <a:rPr lang="en-US" sz="1600" b="1" dirty="0" smtClean="0">
                <a:latin typeface="Times New Roman" pitchFamily="18" charset="0"/>
                <a:cs typeface="Times New Roman" pitchFamily="18" charset="0"/>
              </a:rPr>
              <a:t> core lifter /catcher</a:t>
            </a:r>
          </a:p>
          <a:p>
            <a:pPr>
              <a:buFont typeface="Wingdings" pitchFamily="2" charset="2"/>
              <a:buChar char="§"/>
            </a:pPr>
            <a:r>
              <a:rPr lang="en-US" sz="1600" b="1" dirty="0" smtClean="0">
                <a:latin typeface="Times New Roman" pitchFamily="18" charset="0"/>
                <a:cs typeface="Times New Roman" pitchFamily="18" charset="0"/>
              </a:rPr>
              <a:t> thrust bearing</a:t>
            </a:r>
          </a:p>
          <a:p>
            <a:pPr>
              <a:buFont typeface="Wingdings" pitchFamily="2" charset="2"/>
              <a:buChar char="§"/>
            </a:pPr>
            <a:r>
              <a:rPr lang="en-US" sz="1600" b="1" dirty="0" smtClean="0">
                <a:latin typeface="Times New Roman" pitchFamily="18" charset="0"/>
                <a:cs typeface="Times New Roman" pitchFamily="18" charset="0"/>
              </a:rPr>
              <a:t> ball valve</a:t>
            </a:r>
            <a:endParaRPr lang="cs-CZ" sz="1600" b="1" dirty="0" smtClean="0">
              <a:latin typeface="Times New Roman" pitchFamily="18" charset="0"/>
              <a:cs typeface="Times New Roman" pitchFamily="18" charset="0"/>
            </a:endParaRPr>
          </a:p>
        </p:txBody>
      </p:sp>
      <p:pic>
        <p:nvPicPr>
          <p:cNvPr id="9218" name="Picture 2" descr="F:\hlubinné vrtání II\korunka + trhač.jpg"/>
          <p:cNvPicPr>
            <a:picLocks noChangeAspect="1" noChangeArrowheads="1"/>
          </p:cNvPicPr>
          <p:nvPr/>
        </p:nvPicPr>
        <p:blipFill>
          <a:blip r:embed="rId4" cstate="print"/>
          <a:srcRect/>
          <a:stretch>
            <a:fillRect/>
          </a:stretch>
        </p:blipFill>
        <p:spPr bwMode="auto">
          <a:xfrm>
            <a:off x="5929322" y="642918"/>
            <a:ext cx="2838450" cy="3933825"/>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ssolve">
                                      <p:cBhvr>
                                        <p:cTn id="34" dur="500"/>
                                        <p:tgtEl>
                                          <p:spTgt spid="2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9218"/>
                                        </p:tgtEl>
                                        <p:attrNameLst>
                                          <p:attrName>style.visibility</p:attrName>
                                        </p:attrNameLst>
                                      </p:cBhvr>
                                      <p:to>
                                        <p:strVal val="visible"/>
                                      </p:to>
                                    </p:set>
                                    <p:animEffect transition="in" filter="checkerboard(across)">
                                      <p:cBhvr>
                                        <p:cTn id="5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26</a:t>
            </a:fld>
            <a:endParaRPr lang="cs-CZ"/>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Schematic of Core Catcher</a:t>
            </a:r>
            <a:endParaRPr lang="cs-CZ" sz="2400" b="1" dirty="0">
              <a:latin typeface="Times New Roman" pitchFamily="18" charset="0"/>
              <a:cs typeface="Times New Roman" pitchFamily="18" charset="0"/>
            </a:endParaRPr>
          </a:p>
        </p:txBody>
      </p:sp>
      <p:pic>
        <p:nvPicPr>
          <p:cNvPr id="10242" name="Picture 2" descr="F:\hlubinné vrtání II\schéma catcheru.jpg"/>
          <p:cNvPicPr>
            <a:picLocks noChangeAspect="1" noChangeArrowheads="1"/>
          </p:cNvPicPr>
          <p:nvPr/>
        </p:nvPicPr>
        <p:blipFill>
          <a:blip r:embed="rId4" cstate="print"/>
          <a:srcRect/>
          <a:stretch>
            <a:fillRect/>
          </a:stretch>
        </p:blipFill>
        <p:spPr bwMode="auto">
          <a:xfrm>
            <a:off x="428596" y="714356"/>
            <a:ext cx="5153025" cy="3257550"/>
          </a:xfrm>
          <a:prstGeom prst="rect">
            <a:avLst/>
          </a:prstGeom>
          <a:noFill/>
        </p:spPr>
      </p:pic>
      <p:pic>
        <p:nvPicPr>
          <p:cNvPr id="10243" name="Picture 3" descr="F:\hlubinné vrtání II\catcher.jpg"/>
          <p:cNvPicPr>
            <a:picLocks noChangeAspect="1" noChangeArrowheads="1"/>
          </p:cNvPicPr>
          <p:nvPr/>
        </p:nvPicPr>
        <p:blipFill>
          <a:blip r:embed="rId5" cstate="print"/>
          <a:srcRect/>
          <a:stretch>
            <a:fillRect/>
          </a:stretch>
        </p:blipFill>
        <p:spPr bwMode="auto">
          <a:xfrm>
            <a:off x="6072198" y="1142984"/>
            <a:ext cx="2543175" cy="2390775"/>
          </a:xfrm>
          <a:prstGeom prst="rect">
            <a:avLst/>
          </a:prstGeom>
          <a:noFill/>
        </p:spPr>
      </p:pic>
      <p:sp>
        <p:nvSpPr>
          <p:cNvPr id="9" name="TextovéPole 8"/>
          <p:cNvSpPr txBox="1"/>
          <p:nvPr/>
        </p:nvSpPr>
        <p:spPr>
          <a:xfrm>
            <a:off x="2285984" y="4429132"/>
            <a:ext cx="4500594" cy="1323439"/>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r>
              <a:rPr lang="en-US" sz="1600" b="1" dirty="0" smtClean="0">
                <a:latin typeface="Times New Roman" pitchFamily="18" charset="0"/>
                <a:cs typeface="Times New Roman" pitchFamily="18" charset="0"/>
              </a:rPr>
              <a:t>core is lifted after inner core barrel is filled by lifting the outer barrel which subsequently is transferred to the inner barrel (force for catching the core is supported by the outer barrel) wedging the core in the core lifter</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par>
                                <p:cTn id="10" presetID="53" presetClass="entr" presetSubtype="0" fill="hold" nodeType="with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500" fill="hold"/>
                                        <p:tgtEl>
                                          <p:spTgt spid="10243"/>
                                        </p:tgtEl>
                                        <p:attrNameLst>
                                          <p:attrName>ppt_w</p:attrName>
                                        </p:attrNameLst>
                                      </p:cBhvr>
                                      <p:tavLst>
                                        <p:tav tm="0">
                                          <p:val>
                                            <p:fltVal val="0"/>
                                          </p:val>
                                        </p:tav>
                                        <p:tav tm="100000">
                                          <p:val>
                                            <p:strVal val="#ppt_w"/>
                                          </p:val>
                                        </p:tav>
                                      </p:tavLst>
                                    </p:anim>
                                    <p:anim calcmode="lin" valueType="num">
                                      <p:cBhvr>
                                        <p:cTn id="13" dur="500" fill="hold"/>
                                        <p:tgtEl>
                                          <p:spTgt spid="10243"/>
                                        </p:tgtEl>
                                        <p:attrNameLst>
                                          <p:attrName>ppt_h</p:attrName>
                                        </p:attrNameLst>
                                      </p:cBhvr>
                                      <p:tavLst>
                                        <p:tav tm="0">
                                          <p:val>
                                            <p:fltVal val="0"/>
                                          </p:val>
                                        </p:tav>
                                        <p:tav tm="100000">
                                          <p:val>
                                            <p:strVal val="#ppt_h"/>
                                          </p:val>
                                        </p:tav>
                                      </p:tavLst>
                                    </p:anim>
                                    <p:animEffect transition="in" filter="fade">
                                      <p:cBhvr>
                                        <p:cTn id="14" dur="500"/>
                                        <p:tgtEl>
                                          <p:spTgt spid="1024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27</a:t>
            </a:fld>
            <a:endParaRPr lang="cs-CZ"/>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Mechanism of Core Jamming</a:t>
            </a:r>
            <a:endParaRPr lang="cs-CZ" sz="2400" b="1" dirty="0">
              <a:latin typeface="Times New Roman" pitchFamily="18" charset="0"/>
              <a:cs typeface="Times New Roman" pitchFamily="18" charset="0"/>
            </a:endParaRPr>
          </a:p>
        </p:txBody>
      </p:sp>
      <p:pic>
        <p:nvPicPr>
          <p:cNvPr id="4" name="Picture 2" descr="F:\hlubinné vrtání II\šprajcnutí jader.jpg"/>
          <p:cNvPicPr>
            <a:picLocks noChangeAspect="1" noChangeArrowheads="1"/>
          </p:cNvPicPr>
          <p:nvPr/>
        </p:nvPicPr>
        <p:blipFill>
          <a:blip r:embed="rId4" cstate="print"/>
          <a:srcRect/>
          <a:stretch>
            <a:fillRect/>
          </a:stretch>
        </p:blipFill>
        <p:spPr bwMode="auto">
          <a:xfrm>
            <a:off x="2428860" y="714356"/>
            <a:ext cx="4286280" cy="3434240"/>
          </a:xfrm>
          <a:prstGeom prst="rect">
            <a:avLst/>
          </a:prstGeom>
          <a:noFill/>
        </p:spPr>
      </p:pic>
      <p:sp>
        <p:nvSpPr>
          <p:cNvPr id="8" name="TextovéPole 7"/>
          <p:cNvSpPr txBox="1"/>
          <p:nvPr/>
        </p:nvSpPr>
        <p:spPr>
          <a:xfrm>
            <a:off x="428596" y="4286256"/>
            <a:ext cx="5643602" cy="1077218"/>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r>
              <a:rPr lang="en-US" sz="1600" b="1" dirty="0" smtClean="0">
                <a:latin typeface="Times New Roman" pitchFamily="18" charset="0"/>
                <a:cs typeface="Times New Roman" pitchFamily="18" charset="0"/>
              </a:rPr>
              <a:t>Consequences of </a:t>
            </a:r>
            <a:r>
              <a:rPr lang="en-US" sz="1600" b="1" dirty="0" smtClean="0">
                <a:solidFill>
                  <a:srgbClr val="FF0000"/>
                </a:solidFill>
                <a:latin typeface="Times New Roman" pitchFamily="18" charset="0"/>
                <a:cs typeface="Times New Roman" pitchFamily="18" charset="0"/>
              </a:rPr>
              <a:t>Core Jamming</a:t>
            </a:r>
            <a:r>
              <a:rPr lang="en-US" sz="1600" b="1" dirty="0" smtClean="0">
                <a:latin typeface="Times New Roman" pitchFamily="18" charset="0"/>
                <a:cs typeface="Times New Roman" pitchFamily="18" charset="0"/>
              </a:rPr>
              <a:t>:</a:t>
            </a:r>
          </a:p>
          <a:p>
            <a:endParaRPr lang="en-US" sz="1600" b="1" dirty="0" smtClean="0">
              <a:latin typeface="Times New Roman" pitchFamily="18" charset="0"/>
              <a:cs typeface="Times New Roman" pitchFamily="18" charset="0"/>
            </a:endParaRPr>
          </a:p>
          <a:p>
            <a:pPr>
              <a:buFont typeface="Wingdings" pitchFamily="2" charset="2"/>
              <a:buChar char="Ø"/>
            </a:pPr>
            <a:r>
              <a:rPr lang="en-US" sz="1600" b="1" dirty="0" smtClean="0">
                <a:latin typeface="Times New Roman" pitchFamily="18" charset="0"/>
                <a:cs typeface="Times New Roman" pitchFamily="18" charset="0"/>
              </a:rPr>
              <a:t> premature </a:t>
            </a:r>
            <a:r>
              <a:rPr lang="en-US" sz="1600" b="1" dirty="0" err="1" smtClean="0">
                <a:latin typeface="Times New Roman" pitchFamily="18" charset="0"/>
                <a:cs typeface="Times New Roman" pitchFamily="18" charset="0"/>
              </a:rPr>
              <a:t>tripout</a:t>
            </a:r>
            <a:r>
              <a:rPr lang="en-US" sz="1600" b="1" dirty="0" smtClean="0">
                <a:latin typeface="Times New Roman" pitchFamily="18" charset="0"/>
                <a:cs typeface="Times New Roman" pitchFamily="18" charset="0"/>
              </a:rPr>
              <a:t> of core barrel (additional roundtrip time)</a:t>
            </a:r>
          </a:p>
          <a:p>
            <a:pPr>
              <a:buFont typeface="Wingdings" pitchFamily="2" charset="2"/>
              <a:buChar char="Ø"/>
            </a:pPr>
            <a:r>
              <a:rPr lang="en-US" sz="1600" b="1" dirty="0" smtClean="0">
                <a:latin typeface="Times New Roman" pitchFamily="18" charset="0"/>
                <a:cs typeface="Times New Roman" pitchFamily="18" charset="0"/>
              </a:rPr>
              <a:t> damage of core if not recognized</a:t>
            </a:r>
          </a:p>
        </p:txBody>
      </p:sp>
      <p:sp>
        <p:nvSpPr>
          <p:cNvPr id="9" name="Šipka dolů 8"/>
          <p:cNvSpPr/>
          <p:nvPr/>
        </p:nvSpPr>
        <p:spPr>
          <a:xfrm rot="19290462">
            <a:off x="1976133" y="5356629"/>
            <a:ext cx="500066"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ovéPole 9"/>
          <p:cNvSpPr txBox="1"/>
          <p:nvPr/>
        </p:nvSpPr>
        <p:spPr>
          <a:xfrm>
            <a:off x="2714612" y="5929330"/>
            <a:ext cx="3214710" cy="338554"/>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rtlCol="0">
            <a:spAutoFit/>
          </a:bodyPr>
          <a:lstStyle/>
          <a:p>
            <a:r>
              <a:rPr lang="en-US" sz="1600" b="1" dirty="0" smtClean="0">
                <a:latin typeface="Times New Roman" pitchFamily="18" charset="0"/>
                <a:cs typeface="Times New Roman" pitchFamily="18" charset="0"/>
              </a:rPr>
              <a:t>CORE JAMMING INDICATOR</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28</a:t>
            </a:fld>
            <a:endParaRPr lang="cs-CZ"/>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Mechanism of Core Jamming Indicator</a:t>
            </a:r>
            <a:endParaRPr lang="cs-CZ" sz="2400" b="1" dirty="0">
              <a:latin typeface="Times New Roman" pitchFamily="18" charset="0"/>
              <a:cs typeface="Times New Roman" pitchFamily="18" charset="0"/>
            </a:endParaRPr>
          </a:p>
        </p:txBody>
      </p:sp>
      <p:pic>
        <p:nvPicPr>
          <p:cNvPr id="2050" name="Picture 2" descr="F:\hlubinné vrtání II\udělátka na jádra.jpg"/>
          <p:cNvPicPr>
            <a:picLocks noChangeAspect="1" noChangeArrowheads="1"/>
          </p:cNvPicPr>
          <p:nvPr/>
        </p:nvPicPr>
        <p:blipFill>
          <a:blip r:embed="rId4" cstate="print"/>
          <a:srcRect/>
          <a:stretch>
            <a:fillRect/>
          </a:stretch>
        </p:blipFill>
        <p:spPr bwMode="auto">
          <a:xfrm>
            <a:off x="571472" y="714356"/>
            <a:ext cx="8067676" cy="55054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29</a:t>
            </a:fld>
            <a:endParaRPr lang="cs-CZ"/>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Reasons for </a:t>
            </a:r>
            <a:r>
              <a:rPr lang="en-US" sz="2400" b="1" dirty="0" err="1" smtClean="0">
                <a:latin typeface="Times New Roman" pitchFamily="18" charset="0"/>
                <a:cs typeface="Times New Roman" pitchFamily="18" charset="0"/>
              </a:rPr>
              <a:t>Wireline</a:t>
            </a:r>
            <a:r>
              <a:rPr lang="en-US" sz="2400" b="1" dirty="0" smtClean="0">
                <a:latin typeface="Times New Roman" pitchFamily="18" charset="0"/>
                <a:cs typeface="Times New Roman" pitchFamily="18" charset="0"/>
              </a:rPr>
              <a:t> Coring</a:t>
            </a:r>
            <a:endParaRPr lang="cs-CZ" sz="2400" b="1" dirty="0">
              <a:latin typeface="Times New Roman" pitchFamily="18" charset="0"/>
              <a:cs typeface="Times New Roman" pitchFamily="18" charset="0"/>
            </a:endParaRPr>
          </a:p>
        </p:txBody>
      </p:sp>
      <p:pic>
        <p:nvPicPr>
          <p:cNvPr id="3074" name="Picture 2" descr="F:\hlubinné vrtání II\důvody pro wireline.jpg"/>
          <p:cNvPicPr>
            <a:picLocks noChangeAspect="1" noChangeArrowheads="1"/>
          </p:cNvPicPr>
          <p:nvPr/>
        </p:nvPicPr>
        <p:blipFill>
          <a:blip r:embed="rId4" cstate="print"/>
          <a:srcRect/>
          <a:stretch>
            <a:fillRect/>
          </a:stretch>
        </p:blipFill>
        <p:spPr bwMode="auto">
          <a:xfrm>
            <a:off x="642910" y="642918"/>
            <a:ext cx="7953375" cy="53721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3</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Major Rotary Operations - Drilling</a:t>
            </a:r>
            <a:endParaRPr lang="en-US" sz="2400" b="1">
              <a:latin typeface="Times New Roman" pitchFamily="18" charset="0"/>
              <a:cs typeface="Times New Roman" pitchFamily="18" charset="0"/>
            </a:endParaRPr>
          </a:p>
        </p:txBody>
      </p:sp>
      <p:pic>
        <p:nvPicPr>
          <p:cNvPr id="4098" name="Picture 2" descr="C:\Users\Martin\Desktop\vrtný průzkum a hlubinné vrtání\hlubinné vrtání II\přítlak.jpg"/>
          <p:cNvPicPr>
            <a:picLocks noChangeAspect="1" noChangeArrowheads="1"/>
          </p:cNvPicPr>
          <p:nvPr/>
        </p:nvPicPr>
        <p:blipFill>
          <a:blip r:embed="rId4" cstate="print"/>
          <a:srcRect/>
          <a:stretch>
            <a:fillRect/>
          </a:stretch>
        </p:blipFill>
        <p:spPr bwMode="auto">
          <a:xfrm>
            <a:off x="500034" y="1000108"/>
            <a:ext cx="4607751" cy="5214974"/>
          </a:xfrm>
          <a:prstGeom prst="rect">
            <a:avLst/>
          </a:prstGeom>
          <a:noFill/>
        </p:spPr>
      </p:pic>
      <p:pic>
        <p:nvPicPr>
          <p:cNvPr id="4099" name="Picture 3" descr="D:\fotky\Hodonín_Igor\IMG_1646.jpg"/>
          <p:cNvPicPr>
            <a:picLocks noChangeAspect="1" noChangeArrowheads="1"/>
          </p:cNvPicPr>
          <p:nvPr/>
        </p:nvPicPr>
        <p:blipFill>
          <a:blip r:embed="rId5" cstate="print"/>
          <a:srcRect/>
          <a:stretch>
            <a:fillRect/>
          </a:stretch>
        </p:blipFill>
        <p:spPr bwMode="auto">
          <a:xfrm>
            <a:off x="1666879" y="714356"/>
            <a:ext cx="7246943" cy="543538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ppt_x"/>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30</a:t>
            </a:fld>
            <a:endParaRPr lang="cs-CZ"/>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Schematic of </a:t>
            </a:r>
            <a:r>
              <a:rPr lang="en-US" sz="2400" b="1" dirty="0" err="1" smtClean="0">
                <a:latin typeface="Times New Roman" pitchFamily="18" charset="0"/>
                <a:cs typeface="Times New Roman" pitchFamily="18" charset="0"/>
              </a:rPr>
              <a:t>Wireline</a:t>
            </a:r>
            <a:r>
              <a:rPr lang="en-US" sz="2400" b="1" dirty="0" smtClean="0">
                <a:latin typeface="Times New Roman" pitchFamily="18" charset="0"/>
                <a:cs typeface="Times New Roman" pitchFamily="18" charset="0"/>
              </a:rPr>
              <a:t> Core Barrels</a:t>
            </a:r>
            <a:endParaRPr lang="cs-CZ" sz="2400" b="1" dirty="0">
              <a:latin typeface="Times New Roman" pitchFamily="18" charset="0"/>
              <a:cs typeface="Times New Roman" pitchFamily="18" charset="0"/>
            </a:endParaRPr>
          </a:p>
        </p:txBody>
      </p:sp>
      <p:pic>
        <p:nvPicPr>
          <p:cNvPr id="4098" name="Picture 2" descr="F:\hlubinné vrtání II\schema wirelinu.jpg"/>
          <p:cNvPicPr>
            <a:picLocks noChangeAspect="1" noChangeArrowheads="1"/>
          </p:cNvPicPr>
          <p:nvPr/>
        </p:nvPicPr>
        <p:blipFill>
          <a:blip r:embed="rId4" cstate="print"/>
          <a:srcRect/>
          <a:stretch>
            <a:fillRect/>
          </a:stretch>
        </p:blipFill>
        <p:spPr bwMode="auto">
          <a:xfrm>
            <a:off x="1357290" y="571480"/>
            <a:ext cx="6305550" cy="58483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31</a:t>
            </a:fld>
            <a:endParaRPr lang="cs-CZ"/>
          </a:p>
        </p:txBody>
      </p:sp>
      <p:sp>
        <p:nvSpPr>
          <p:cNvPr id="7" name="TextovéPole 6"/>
          <p:cNvSpPr txBox="1"/>
          <p:nvPr/>
        </p:nvSpPr>
        <p:spPr>
          <a:xfrm>
            <a:off x="1214414" y="857232"/>
            <a:ext cx="3214710" cy="461665"/>
          </a:xfrm>
          <a:prstGeom prst="rect">
            <a:avLst/>
          </a:prstGeom>
          <a:noFill/>
        </p:spPr>
        <p:txBody>
          <a:bodyPr wrap="square" rtlCol="0">
            <a:spAutoFit/>
          </a:bodyPr>
          <a:lstStyle/>
          <a:p>
            <a:pPr algn="ctr"/>
            <a:r>
              <a:rPr lang="cs-CZ" sz="2400" b="1" dirty="0" smtClean="0">
                <a:latin typeface="Times New Roman" pitchFamily="18" charset="0"/>
                <a:cs typeface="Times New Roman" pitchFamily="18" charset="0"/>
              </a:rPr>
              <a:t>THE END!!!</a:t>
            </a:r>
            <a:endParaRPr lang="cs-CZ" sz="2400" b="1" dirty="0">
              <a:latin typeface="Times New Roman" pitchFamily="18" charset="0"/>
              <a:cs typeface="Times New Roman" pitchFamily="18" charset="0"/>
            </a:endParaRPr>
          </a:p>
        </p:txBody>
      </p:sp>
      <p:pic>
        <p:nvPicPr>
          <p:cNvPr id="6147" name="Picture 3" descr="C:\Users\Martin\Desktop\hlubinné vrtání\the end.jpg"/>
          <p:cNvPicPr>
            <a:picLocks noChangeAspect="1" noChangeArrowheads="1"/>
          </p:cNvPicPr>
          <p:nvPr/>
        </p:nvPicPr>
        <p:blipFill>
          <a:blip r:embed="rId4" cstate="print"/>
          <a:srcRect/>
          <a:stretch>
            <a:fillRect/>
          </a:stretch>
        </p:blipFill>
        <p:spPr bwMode="auto">
          <a:xfrm>
            <a:off x="1001588" y="1500174"/>
            <a:ext cx="7032745" cy="4699375"/>
          </a:xfrm>
          <a:prstGeom prst="rect">
            <a:avLst/>
          </a:prstGeom>
          <a:noFill/>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cs-CZ" smtClean="0"/>
              <a:pPr/>
              <a:t>32</a:t>
            </a:fld>
            <a:endParaRPr lang="cs-CZ"/>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cs-CZ" sz="2400" b="1" dirty="0" err="1" smtClean="0">
                <a:latin typeface="Times New Roman" pitchFamily="18" charset="0"/>
                <a:cs typeface="Times New Roman" pitchFamily="18" charset="0"/>
              </a:rPr>
              <a:t>Screwing</a:t>
            </a:r>
            <a:r>
              <a:rPr lang="cs-CZ" sz="2400" b="1" dirty="0" smtClean="0">
                <a:latin typeface="Times New Roman" pitchFamily="18" charset="0"/>
                <a:cs typeface="Times New Roman" pitchFamily="18" charset="0"/>
              </a:rPr>
              <a:t> / </a:t>
            </a:r>
            <a:r>
              <a:rPr lang="cs-CZ" sz="2400" b="1" dirty="0" err="1" smtClean="0">
                <a:latin typeface="Times New Roman" pitchFamily="18" charset="0"/>
                <a:cs typeface="Times New Roman" pitchFamily="18" charset="0"/>
              </a:rPr>
              <a:t>Unscrewing</a:t>
            </a:r>
            <a:r>
              <a:rPr lang="cs-CZ" sz="2400" b="1" dirty="0" smtClean="0">
                <a:latin typeface="Times New Roman" pitchFamily="18" charset="0"/>
                <a:cs typeface="Times New Roman" pitchFamily="18" charset="0"/>
              </a:rPr>
              <a:t> </a:t>
            </a:r>
            <a:r>
              <a:rPr lang="cs-CZ" sz="2400" b="1" dirty="0" err="1" smtClean="0">
                <a:latin typeface="Times New Roman" pitchFamily="18" charset="0"/>
                <a:cs typeface="Times New Roman" pitchFamily="18" charset="0"/>
              </a:rPr>
              <a:t>Drillpipe</a:t>
            </a:r>
            <a:endParaRPr lang="cs-CZ" sz="2400"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4</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Controlling WOB with a Heave Compensation System</a:t>
            </a:r>
            <a:endParaRPr lang="en-US" sz="2400" b="1">
              <a:latin typeface="Times New Roman" pitchFamily="18" charset="0"/>
              <a:cs typeface="Times New Roman" pitchFamily="18" charset="0"/>
            </a:endParaRPr>
          </a:p>
        </p:txBody>
      </p:sp>
      <p:pic>
        <p:nvPicPr>
          <p:cNvPr id="5122" name="Picture 2" descr="C:\Users\Martin\Desktop\vrtný průzkum a hlubinné vrtání\hlubinné vrtání II\hák.jpg"/>
          <p:cNvPicPr>
            <a:picLocks noChangeAspect="1" noChangeArrowheads="1"/>
          </p:cNvPicPr>
          <p:nvPr/>
        </p:nvPicPr>
        <p:blipFill>
          <a:blip r:embed="rId4" cstate="print"/>
          <a:srcRect/>
          <a:stretch>
            <a:fillRect/>
          </a:stretch>
        </p:blipFill>
        <p:spPr bwMode="auto">
          <a:xfrm>
            <a:off x="357158" y="857232"/>
            <a:ext cx="8362994" cy="5214974"/>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Bottom)">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5</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Drillers Console</a:t>
            </a:r>
            <a:endParaRPr lang="en-US" sz="2400" b="1">
              <a:latin typeface="Times New Roman" pitchFamily="18" charset="0"/>
              <a:cs typeface="Times New Roman" pitchFamily="18" charset="0"/>
            </a:endParaRPr>
          </a:p>
        </p:txBody>
      </p:sp>
      <p:pic>
        <p:nvPicPr>
          <p:cNvPr id="6146" name="Picture 2" descr="C:\Users\Martin\Desktop\vrtný průzkum a hlubinné vrtání\hlubinné vrtání II\kabina.jpg"/>
          <p:cNvPicPr>
            <a:picLocks noChangeAspect="1" noChangeArrowheads="1"/>
          </p:cNvPicPr>
          <p:nvPr/>
        </p:nvPicPr>
        <p:blipFill>
          <a:blip r:embed="rId4" cstate="print"/>
          <a:srcRect/>
          <a:stretch>
            <a:fillRect/>
          </a:stretch>
        </p:blipFill>
        <p:spPr bwMode="auto">
          <a:xfrm>
            <a:off x="251520" y="692696"/>
            <a:ext cx="6525897" cy="4357718"/>
          </a:xfrm>
          <a:prstGeom prst="rect">
            <a:avLst/>
          </a:prstGeom>
          <a:noFill/>
        </p:spPr>
      </p:pic>
      <p:pic>
        <p:nvPicPr>
          <p:cNvPr id="6147" name="Picture 3" descr="C:\Users\Martin\Desktop\vrtný průzkum a hlubinné vrtání\hlubinné vrtání II\kabina II.jpg"/>
          <p:cNvPicPr>
            <a:picLocks noChangeAspect="1" noChangeArrowheads="1"/>
          </p:cNvPicPr>
          <p:nvPr/>
        </p:nvPicPr>
        <p:blipFill>
          <a:blip r:embed="rId5" cstate="print"/>
          <a:srcRect/>
          <a:stretch>
            <a:fillRect/>
          </a:stretch>
        </p:blipFill>
        <p:spPr bwMode="auto">
          <a:xfrm>
            <a:off x="1043608" y="1268760"/>
            <a:ext cx="6201948" cy="4643455"/>
          </a:xfrm>
          <a:prstGeom prst="rect">
            <a:avLst/>
          </a:prstGeom>
          <a:noFill/>
        </p:spPr>
      </p:pic>
      <p:pic>
        <p:nvPicPr>
          <p:cNvPr id="4" name="Picture 2" descr="G:\Huisman\staré\IMG_3462.JPG"/>
          <p:cNvPicPr>
            <a:picLocks noChangeAspect="1" noChangeArrowheads="1"/>
          </p:cNvPicPr>
          <p:nvPr/>
        </p:nvPicPr>
        <p:blipFill>
          <a:blip r:embed="rId6" cstate="print"/>
          <a:srcRect/>
          <a:stretch>
            <a:fillRect/>
          </a:stretch>
        </p:blipFill>
        <p:spPr bwMode="auto">
          <a:xfrm>
            <a:off x="2123728" y="2060848"/>
            <a:ext cx="6203280" cy="465260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Bottom)">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blinds(horizontal)">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6</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Major Rotary Operations – Adding Drillpipe</a:t>
            </a:r>
            <a:endParaRPr lang="en-US" sz="2400" b="1">
              <a:latin typeface="Times New Roman" pitchFamily="18" charset="0"/>
              <a:cs typeface="Times New Roman" pitchFamily="18" charset="0"/>
            </a:endParaRPr>
          </a:p>
        </p:txBody>
      </p:sp>
      <p:pic>
        <p:nvPicPr>
          <p:cNvPr id="2050" name="Picture 2" descr="C:\Users\Martin\Desktop\vrtný průzkum a hlubinné vrtání\hlubinné vrtání II\přidání tyčí I.jpg"/>
          <p:cNvPicPr>
            <a:picLocks noChangeAspect="1" noChangeArrowheads="1"/>
          </p:cNvPicPr>
          <p:nvPr/>
        </p:nvPicPr>
        <p:blipFill>
          <a:blip r:embed="rId4" cstate="print"/>
          <a:srcRect/>
          <a:stretch>
            <a:fillRect/>
          </a:stretch>
        </p:blipFill>
        <p:spPr bwMode="auto">
          <a:xfrm>
            <a:off x="285720" y="1571612"/>
            <a:ext cx="4314825" cy="3876675"/>
          </a:xfrm>
          <a:prstGeom prst="rect">
            <a:avLst/>
          </a:prstGeom>
          <a:noFill/>
        </p:spPr>
      </p:pic>
      <p:pic>
        <p:nvPicPr>
          <p:cNvPr id="2051" name="Picture 3" descr="C:\Users\Martin\Desktop\vrtný průzkum a hlubinné vrtání\hlubinné vrtání II\přidání tyčí II.jpg"/>
          <p:cNvPicPr>
            <a:picLocks noChangeAspect="1" noChangeArrowheads="1"/>
          </p:cNvPicPr>
          <p:nvPr/>
        </p:nvPicPr>
        <p:blipFill>
          <a:blip r:embed="rId5" cstate="print"/>
          <a:srcRect/>
          <a:stretch>
            <a:fillRect/>
          </a:stretch>
        </p:blipFill>
        <p:spPr bwMode="auto">
          <a:xfrm>
            <a:off x="4714876" y="1428736"/>
            <a:ext cx="4133850" cy="40767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linds(horizontal)">
                                      <p:cBhvr>
                                        <p:cTn id="1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7</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Major Rotary Operations – Adding Drillpipe</a:t>
            </a:r>
            <a:endParaRPr lang="en-US" sz="2400" b="1">
              <a:latin typeface="Times New Roman" pitchFamily="18" charset="0"/>
              <a:cs typeface="Times New Roman" pitchFamily="18" charset="0"/>
            </a:endParaRPr>
          </a:p>
        </p:txBody>
      </p:sp>
      <p:pic>
        <p:nvPicPr>
          <p:cNvPr id="3074" name="Picture 2" descr="C:\Users\Martin\Desktop\vrtný průzkum a hlubinné vrtání\hlubinné vrtání II\přidání tyčí III.jpg"/>
          <p:cNvPicPr>
            <a:picLocks noChangeAspect="1" noChangeArrowheads="1"/>
          </p:cNvPicPr>
          <p:nvPr/>
        </p:nvPicPr>
        <p:blipFill>
          <a:blip r:embed="rId4" cstate="print"/>
          <a:srcRect/>
          <a:stretch>
            <a:fillRect/>
          </a:stretch>
        </p:blipFill>
        <p:spPr bwMode="auto">
          <a:xfrm>
            <a:off x="0" y="1428736"/>
            <a:ext cx="3305175" cy="4029075"/>
          </a:xfrm>
          <a:prstGeom prst="rect">
            <a:avLst/>
          </a:prstGeom>
          <a:noFill/>
        </p:spPr>
      </p:pic>
      <p:pic>
        <p:nvPicPr>
          <p:cNvPr id="3075" name="Picture 3" descr="C:\Users\Martin\Desktop\vrtný průzkum a hlubinné vrtání\hlubinné vrtání II\přidání tyčí IV.jpg"/>
          <p:cNvPicPr>
            <a:picLocks noChangeAspect="1" noChangeArrowheads="1"/>
          </p:cNvPicPr>
          <p:nvPr/>
        </p:nvPicPr>
        <p:blipFill>
          <a:blip r:embed="rId5" cstate="print"/>
          <a:srcRect/>
          <a:stretch>
            <a:fillRect/>
          </a:stretch>
        </p:blipFill>
        <p:spPr bwMode="auto">
          <a:xfrm>
            <a:off x="3286116" y="1357298"/>
            <a:ext cx="2457450" cy="4210050"/>
          </a:xfrm>
          <a:prstGeom prst="rect">
            <a:avLst/>
          </a:prstGeom>
          <a:noFill/>
        </p:spPr>
      </p:pic>
      <p:pic>
        <p:nvPicPr>
          <p:cNvPr id="3076" name="Picture 4" descr="C:\Users\Martin\Desktop\vrtný průzkum a hlubinné vrtání\hlubinné vrtání II\přidání tyčí V.jpg"/>
          <p:cNvPicPr>
            <a:picLocks noChangeAspect="1" noChangeArrowheads="1"/>
          </p:cNvPicPr>
          <p:nvPr/>
        </p:nvPicPr>
        <p:blipFill>
          <a:blip r:embed="rId6" cstate="print"/>
          <a:srcRect/>
          <a:stretch>
            <a:fillRect/>
          </a:stretch>
        </p:blipFill>
        <p:spPr bwMode="auto">
          <a:xfrm>
            <a:off x="5734050" y="1357298"/>
            <a:ext cx="3409950" cy="42100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500"/>
                                        <p:tgtEl>
                                          <p:spTgt spid="3074"/>
                                        </p:tgtEl>
                                      </p:cBhvr>
                                    </p:animEffect>
                                  </p:childTnLst>
                                </p:cTn>
                              </p:par>
                              <p:par>
                                <p:cTn id="8" presetID="12"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slide(fromBottom)">
                                      <p:cBhvr>
                                        <p:cTn id="10" dur="500"/>
                                        <p:tgtEl>
                                          <p:spTgt spid="3075"/>
                                        </p:tgtEl>
                                      </p:cBhvr>
                                    </p:animEffect>
                                  </p:childTnLst>
                                </p:cTn>
                              </p:par>
                              <p:par>
                                <p:cTn id="11" presetID="12" presetClass="entr" presetSubtype="4"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slide(fromBottom)">
                                      <p:cBhvr>
                                        <p:cTn id="1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8</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Suspending the Drill String in the Rotary Table by Slip</a:t>
            </a:r>
            <a:endParaRPr lang="en-US" sz="2400" b="1">
              <a:latin typeface="Times New Roman" pitchFamily="18" charset="0"/>
              <a:cs typeface="Times New Roman" pitchFamily="18" charset="0"/>
            </a:endParaRPr>
          </a:p>
        </p:txBody>
      </p:sp>
      <p:pic>
        <p:nvPicPr>
          <p:cNvPr id="7171" name="Picture 3" descr="C:\Users\Martin\Desktop\vrtný průzkum a hlubinné vrtání\hlubinné vrtání II\utahování tyčí.jpg"/>
          <p:cNvPicPr>
            <a:picLocks noChangeAspect="1" noChangeArrowheads="1"/>
          </p:cNvPicPr>
          <p:nvPr/>
        </p:nvPicPr>
        <p:blipFill>
          <a:blip r:embed="rId4" cstate="print"/>
          <a:srcRect/>
          <a:stretch>
            <a:fillRect/>
          </a:stretch>
        </p:blipFill>
        <p:spPr bwMode="auto">
          <a:xfrm>
            <a:off x="4000496" y="857232"/>
            <a:ext cx="4848225" cy="3962400"/>
          </a:xfrm>
          <a:prstGeom prst="rect">
            <a:avLst/>
          </a:prstGeom>
          <a:noFill/>
        </p:spPr>
      </p:pic>
      <p:pic>
        <p:nvPicPr>
          <p:cNvPr id="7170" name="Picture 2" descr="C:\Users\Martin\Desktop\vrtný průzkum a hlubinné vrtání\hlubinné vrtání II\klín.jpg"/>
          <p:cNvPicPr>
            <a:picLocks noChangeAspect="1" noChangeArrowheads="1"/>
          </p:cNvPicPr>
          <p:nvPr/>
        </p:nvPicPr>
        <p:blipFill>
          <a:blip r:embed="rId5" cstate="print"/>
          <a:srcRect/>
          <a:stretch>
            <a:fillRect/>
          </a:stretch>
        </p:blipFill>
        <p:spPr bwMode="auto">
          <a:xfrm>
            <a:off x="357158" y="3595701"/>
            <a:ext cx="4110886" cy="2976571"/>
          </a:xfrm>
          <a:prstGeom prst="rect">
            <a:avLst/>
          </a:prstGeom>
          <a:noFill/>
        </p:spPr>
      </p:pic>
      <p:pic>
        <p:nvPicPr>
          <p:cNvPr id="7172" name="Picture 4" descr="C:\Users\Martin\Desktop\vrtný průzkum a hlubinné vrtání\hlubinné vrtání II\klín I.jpg"/>
          <p:cNvPicPr>
            <a:picLocks noChangeAspect="1" noChangeArrowheads="1"/>
          </p:cNvPicPr>
          <p:nvPr/>
        </p:nvPicPr>
        <p:blipFill>
          <a:blip r:embed="rId6" cstate="print"/>
          <a:srcRect/>
          <a:stretch>
            <a:fillRect/>
          </a:stretch>
        </p:blipFill>
        <p:spPr bwMode="auto">
          <a:xfrm>
            <a:off x="357158" y="642918"/>
            <a:ext cx="4867275" cy="3400425"/>
          </a:xfrm>
          <a:prstGeom prst="rect">
            <a:avLst/>
          </a:prstGeom>
          <a:noFill/>
        </p:spPr>
      </p:pic>
      <p:pic>
        <p:nvPicPr>
          <p:cNvPr id="7173" name="Picture 5" descr="C:\Users\Martin\Desktop\vrtný průzkum a hlubinné vrtání\hlubinné vrtání II\klín II.jpg"/>
          <p:cNvPicPr>
            <a:picLocks noChangeAspect="1" noChangeArrowheads="1"/>
          </p:cNvPicPr>
          <p:nvPr/>
        </p:nvPicPr>
        <p:blipFill>
          <a:blip r:embed="rId7" cstate="print"/>
          <a:srcRect/>
          <a:stretch>
            <a:fillRect/>
          </a:stretch>
        </p:blipFill>
        <p:spPr bwMode="auto">
          <a:xfrm>
            <a:off x="4786314" y="642918"/>
            <a:ext cx="3857652" cy="5813902"/>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par>
                                <p:cTn id="8" presetID="4" presetClass="entr" presetSubtype="16"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ox(in)">
                                      <p:cBhvr>
                                        <p:cTn id="10" dur="500"/>
                                        <p:tgtEl>
                                          <p:spTgt spid="717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strips(downLeft)">
                                      <p:cBhvr>
                                        <p:cTn id="15" dur="500"/>
                                        <p:tgtEl>
                                          <p:spTgt spid="717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3"/>
                                        </p:tgtEl>
                                        <p:attrNameLst>
                                          <p:attrName>style.visibility</p:attrName>
                                        </p:attrNameLst>
                                      </p:cBhvr>
                                      <p:to>
                                        <p:strVal val="visible"/>
                                      </p:to>
                                    </p:set>
                                    <p:anim calcmode="lin" valueType="num">
                                      <p:cBhvr additive="base">
                                        <p:cTn id="20" dur="500" fill="hold"/>
                                        <p:tgtEl>
                                          <p:spTgt spid="7173"/>
                                        </p:tgtEl>
                                        <p:attrNameLst>
                                          <p:attrName>ppt_x</p:attrName>
                                        </p:attrNameLst>
                                      </p:cBhvr>
                                      <p:tavLst>
                                        <p:tav tm="0">
                                          <p:val>
                                            <p:strVal val="#ppt_x"/>
                                          </p:val>
                                        </p:tav>
                                        <p:tav tm="100000">
                                          <p:val>
                                            <p:strVal val="#ppt_x"/>
                                          </p:val>
                                        </p:tav>
                                      </p:tavLst>
                                    </p:anim>
                                    <p:anim calcmode="lin" valueType="num">
                                      <p:cBhvr additive="base">
                                        <p:cTn id="21"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1026" name="Picture 2" descr="C:\Users\Martin\Desktop\souprava I.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
        <p:nvSpPr>
          <p:cNvPr id="13" name="Zástupný symbol pro číslo snímku 12"/>
          <p:cNvSpPr>
            <a:spLocks noGrp="1"/>
          </p:cNvSpPr>
          <p:nvPr>
            <p:ph type="sldNum" sz="quarter" idx="12"/>
          </p:nvPr>
        </p:nvSpPr>
        <p:spPr/>
        <p:txBody>
          <a:bodyPr/>
          <a:lstStyle/>
          <a:p>
            <a:fld id="{AF307A8E-9BFF-4A13-A1CF-44BF9E2C868B}" type="slidenum">
              <a:rPr lang="en-US" smtClean="0"/>
              <a:pPr/>
              <a:t>9</a:t>
            </a:fld>
            <a:endParaRPr lang="en-US"/>
          </a:p>
        </p:txBody>
      </p:sp>
      <p:sp>
        <p:nvSpPr>
          <p:cNvPr id="6" name="TextovéPole 5"/>
          <p:cNvSpPr txBox="1"/>
          <p:nvPr/>
        </p:nvSpPr>
        <p:spPr>
          <a:xfrm>
            <a:off x="0" y="71414"/>
            <a:ext cx="91440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Rig Components used for Manual Pipe Handling</a:t>
            </a:r>
            <a:endParaRPr lang="en-US" sz="2400" b="1">
              <a:latin typeface="Times New Roman" pitchFamily="18" charset="0"/>
              <a:cs typeface="Times New Roman" pitchFamily="18" charset="0"/>
            </a:endParaRPr>
          </a:p>
        </p:txBody>
      </p:sp>
      <p:pic>
        <p:nvPicPr>
          <p:cNvPr id="8194" name="Picture 2" descr="C:\Users\Martin\Desktop\vrtný průzkum a hlubinné vrtání\hlubinné vrtání II\sestava.jpg"/>
          <p:cNvPicPr>
            <a:picLocks noChangeAspect="1" noChangeArrowheads="1"/>
          </p:cNvPicPr>
          <p:nvPr/>
        </p:nvPicPr>
        <p:blipFill>
          <a:blip r:embed="rId4" cstate="print"/>
          <a:srcRect/>
          <a:stretch>
            <a:fillRect/>
          </a:stretch>
        </p:blipFill>
        <p:spPr bwMode="auto">
          <a:xfrm>
            <a:off x="1357290" y="642918"/>
            <a:ext cx="6643734" cy="5746511"/>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TotalTime>
  <Words>660</Words>
  <Application>Microsoft Office PowerPoint</Application>
  <PresentationFormat>Předvádění na obrazovce (4:3)</PresentationFormat>
  <Paragraphs>166</Paragraphs>
  <Slides>32</Slides>
  <Notes>31</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Motiv sady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Martin</dc:creator>
  <cp:lastModifiedBy>Martin</cp:lastModifiedBy>
  <cp:revision>131</cp:revision>
  <dcterms:created xsi:type="dcterms:W3CDTF">2010-02-19T09:24:29Z</dcterms:created>
  <dcterms:modified xsi:type="dcterms:W3CDTF">2012-12-18T16:02:24Z</dcterms:modified>
</cp:coreProperties>
</file>