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7" r:id="rId2"/>
    <p:sldId id="260" r:id="rId3"/>
    <p:sldId id="261" r:id="rId4"/>
    <p:sldId id="262" r:id="rId5"/>
    <p:sldId id="263" r:id="rId6"/>
    <p:sldId id="266" r:id="rId7"/>
    <p:sldId id="267" r:id="rId8"/>
    <p:sldId id="298" r:id="rId9"/>
    <p:sldId id="264" r:id="rId10"/>
    <p:sldId id="265" r:id="rId11"/>
    <p:sldId id="299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300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01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58" r:id="rId45"/>
    <p:sldId id="259" r:id="rId46"/>
  </p:sldIdLst>
  <p:sldSz cx="9144000" cy="6858000" type="screen4x3"/>
  <p:notesSz cx="6858000" cy="99456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FDCD8-B167-4339-B6BE-B047AAE7F365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9EE4F-52D6-4903-B879-3E455043CA2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30D59-2367-48D0-8011-7D1AC6C9699E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BCC74-2A3E-45DE-A26B-130B8771433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41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42</a:t>
            </a:fld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43</a:t>
            </a:fld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45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6454F-A36E-4669-BA70-C5ADF9B0740B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8C242-B031-4F8F-9A05-875BE3CE2878}" type="datetimeFigureOut">
              <a:rPr lang="cs-CZ" smtClean="0"/>
              <a:pPr/>
              <a:t>18.12.2012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82247-C403-46D6-B4C2-DEDBD7B22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860032" y="836712"/>
            <a:ext cx="4071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Fundamentals of Drilling</a:t>
            </a:r>
          </a:p>
          <a:p>
            <a:pPr algn="ctr"/>
            <a:r>
              <a:rPr lang="cs-CZ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Principles</a:t>
            </a:r>
            <a:r>
              <a:rPr lang="cs-C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cs-C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Drilling</a:t>
            </a:r>
            <a:r>
              <a:rPr lang="cs-C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cs-C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Fluid Technology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presentation No. </a:t>
            </a: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Fundamentals of Onshore Drilling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25313"/>
            <a:ext cx="1340222" cy="145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285720" y="2483018"/>
            <a:ext cx="8501122" cy="3970318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35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references: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Bernt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Aadnoy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Iain Cooper, Stefan Z.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Miska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Robert F. Mitchell, Michael L. Payne: 	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Advanced Drilling and Well Technology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SPE 2009, ISBN: 978-1-55563-145-1.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Robello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G. Samuel,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Xiushan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Liu: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Advanced Drilling Engineering – Principles and 	Design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Gulf Publishing Company, Houston Texas,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2009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ISBN: 978-1-933762-34-0.</a:t>
            </a:r>
            <a:endParaRPr lang="cs-CZ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Boyun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Guo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Gefei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Liu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b="1" i="1" dirty="0" err="1" smtClean="0">
                <a:latin typeface="Times New Roman" pitchFamily="18" charset="0"/>
                <a:cs typeface="Times New Roman" pitchFamily="18" charset="0"/>
              </a:rPr>
              <a:t>Applied</a:t>
            </a:r>
            <a:r>
              <a:rPr lang="cs-CZ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 smtClean="0">
                <a:latin typeface="Times New Roman" pitchFamily="18" charset="0"/>
                <a:cs typeface="Times New Roman" pitchFamily="18" charset="0"/>
              </a:rPr>
              <a:t>Drilling</a:t>
            </a:r>
            <a:r>
              <a:rPr lang="cs-CZ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 smtClean="0">
                <a:latin typeface="Times New Roman" pitchFamily="18" charset="0"/>
                <a:cs typeface="Times New Roman" pitchFamily="18" charset="0"/>
              </a:rPr>
              <a:t>Circulation</a:t>
            </a:r>
            <a:r>
              <a:rPr lang="cs-CZ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 smtClean="0">
                <a:latin typeface="Times New Roman" pitchFamily="18" charset="0"/>
                <a:cs typeface="Times New Roman" pitchFamily="18" charset="0"/>
              </a:rPr>
              <a:t>Systems</a:t>
            </a:r>
            <a:r>
              <a:rPr lang="cs-CZ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b="1" i="1" dirty="0" err="1" smtClean="0">
                <a:latin typeface="Times New Roman" pitchFamily="18" charset="0"/>
                <a:cs typeface="Times New Roman" pitchFamily="18" charset="0"/>
              </a:rPr>
              <a:t>Hydraulics</a:t>
            </a:r>
            <a:r>
              <a:rPr lang="cs-CZ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b="1" i="1" dirty="0" err="1" smtClean="0">
                <a:latin typeface="Times New Roman" pitchFamily="18" charset="0"/>
                <a:cs typeface="Times New Roman" pitchFamily="18" charset="0"/>
              </a:rPr>
              <a:t>Calculations</a:t>
            </a:r>
            <a:r>
              <a:rPr lang="cs-CZ" b="1" i="1" dirty="0" smtClean="0">
                <a:latin typeface="Times New Roman" pitchFamily="18" charset="0"/>
                <a:cs typeface="Times New Roman" pitchFamily="18" charset="0"/>
              </a:rPr>
              <a:t> 	and </a:t>
            </a:r>
            <a:r>
              <a:rPr lang="cs-CZ" b="1" i="1" dirty="0" err="1" smtClean="0">
                <a:latin typeface="Times New Roman" pitchFamily="18" charset="0"/>
                <a:cs typeface="Times New Roman" pitchFamily="18" charset="0"/>
              </a:rPr>
              <a:t>Models</a:t>
            </a:r>
            <a:r>
              <a:rPr lang="cs-CZ" b="1" i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Gulf Publishing Company, Houston Texas, 20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ISBN: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978-0-12-381957-4.</a:t>
            </a:r>
            <a:endParaRPr lang="cs-CZ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 smtClean="0">
                <a:latin typeface="Times New Roman" pitchFamily="18" charset="0"/>
                <a:cs typeface="Times New Roman" pitchFamily="18" charset="0"/>
              </a:rPr>
              <a:t>Drilling</a:t>
            </a:r>
            <a:r>
              <a:rPr lang="cs-CZ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 smtClean="0">
                <a:latin typeface="Times New Roman" pitchFamily="18" charset="0"/>
                <a:cs typeface="Times New Roman" pitchFamily="18" charset="0"/>
              </a:rPr>
              <a:t>Fluids</a:t>
            </a:r>
            <a:r>
              <a:rPr lang="cs-CZ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 smtClean="0">
                <a:latin typeface="Times New Roman" pitchFamily="18" charset="0"/>
                <a:cs typeface="Times New Roman" pitchFamily="18" charset="0"/>
              </a:rPr>
              <a:t>Processing</a:t>
            </a:r>
            <a:r>
              <a:rPr lang="cs-CZ" b="1" i="1" dirty="0" smtClean="0">
                <a:latin typeface="Times New Roman" pitchFamily="18" charset="0"/>
                <a:cs typeface="Times New Roman" pitchFamily="18" charset="0"/>
              </a:rPr>
              <a:t> Handbook 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Gulf Publishing Company, Houston Texas,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ISBN: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978-0-7506-7775-2.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cs-CZ" smtClean="0">
                <a:latin typeface="Times New Roman" pitchFamily="18" charset="0"/>
                <a:cs typeface="Times New Roman" pitchFamily="18" charset="0"/>
              </a:rPr>
              <a:t>obello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R. G.: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Downhole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Drilling Tools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Gulf Publishing Company, Houston, Texas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2007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ISBN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978-1933762135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Drilling Mud Viscosity – Measuring Equipment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676275" cy="523875"/>
          </a:xfrm>
          <a:prstGeom prst="rect">
            <a:avLst/>
          </a:prstGeom>
          <a:noFill/>
        </p:spPr>
      </p:pic>
      <p:pic>
        <p:nvPicPr>
          <p:cNvPr id="8194" name="Picture 2" descr="C:\Users\Martin\Desktop\vrtný průzkum a hlubinné vrtání\hlubinné vrtání V\viskozimet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857232"/>
            <a:ext cx="4110486" cy="5357850"/>
          </a:xfrm>
          <a:prstGeom prst="rect">
            <a:avLst/>
          </a:prstGeom>
          <a:noFill/>
        </p:spPr>
      </p:pic>
      <p:pic>
        <p:nvPicPr>
          <p:cNvPr id="8195" name="Picture 3" descr="C:\Users\Martin\Desktop\vrtný průzkum a hlubinné vrtání\hlubinné vrtání V\trychtýř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857232"/>
            <a:ext cx="3584837" cy="536099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Drilling Mud Viscosity – Measuring Equipment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Huisman\Huismani\DSCN0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0688"/>
            <a:ext cx="4032448" cy="5376882"/>
          </a:xfrm>
          <a:prstGeom prst="rect">
            <a:avLst/>
          </a:prstGeom>
          <a:noFill/>
        </p:spPr>
      </p:pic>
      <p:pic>
        <p:nvPicPr>
          <p:cNvPr id="2051" name="Picture 3" descr="G:\Huisman\Huismani\DSCN04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620689"/>
            <a:ext cx="4018668" cy="535851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Flow Models Describing Pseudoplastic Drilling Fluid Rheology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Martin\Desktop\vrtný průzkum a hlubinné vrtání\hlubinné vrtání V\jedna 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785794"/>
            <a:ext cx="7454984" cy="5500765"/>
          </a:xfrm>
          <a:prstGeom prst="rect">
            <a:avLst/>
          </a:prstGeom>
          <a:noFill/>
        </p:spPr>
      </p:pic>
      <p:pic>
        <p:nvPicPr>
          <p:cNvPr id="8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785794"/>
            <a:ext cx="676275" cy="5238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Shear Thinning of Drilling Fluids – Influence on Drilling Process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Martin\Desktop\vrtný průzkum a hlubinné vrtání\hlubinné vrtání V\jedna 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714356"/>
            <a:ext cx="7514998" cy="5357850"/>
          </a:xfrm>
          <a:prstGeom prst="rect">
            <a:avLst/>
          </a:prstGeom>
          <a:noFill/>
        </p:spPr>
      </p:pic>
      <p:pic>
        <p:nvPicPr>
          <p:cNvPr id="8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714356"/>
            <a:ext cx="676275" cy="5238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Influence of Yield Point on Cuttings Transport Efficiency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Martin\Desktop\vrtný průzkum a hlubinné vrtání\hlubinné vrtání V\jedna 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785794"/>
            <a:ext cx="7275016" cy="5286388"/>
          </a:xfrm>
          <a:prstGeom prst="rect">
            <a:avLst/>
          </a:prstGeom>
          <a:noFill/>
        </p:spPr>
      </p:pic>
      <p:pic>
        <p:nvPicPr>
          <p:cNvPr id="8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785794"/>
            <a:ext cx="676275" cy="5238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Gel Building Properties of Drilling Fluids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Martin\Desktop\vrtný průzkum a hlubinné vrtání\hlubinné vrtání V\jedna 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785793"/>
            <a:ext cx="7601306" cy="5242067"/>
          </a:xfrm>
          <a:prstGeom prst="rect">
            <a:avLst/>
          </a:prstGeom>
          <a:noFill/>
        </p:spPr>
      </p:pic>
      <p:pic>
        <p:nvPicPr>
          <p:cNvPr id="8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785794"/>
            <a:ext cx="676275" cy="5238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Optimizing Drilling Hydraulics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Martin\Desktop\vrtný průzkum a hlubinné vrtání\hlubinné vrtání V\jedna 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6390" y="642918"/>
            <a:ext cx="7665608" cy="5286412"/>
          </a:xfrm>
          <a:prstGeom prst="rect">
            <a:avLst/>
          </a:prstGeom>
          <a:noFill/>
        </p:spPr>
      </p:pic>
      <p:pic>
        <p:nvPicPr>
          <p:cNvPr id="8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642918"/>
            <a:ext cx="676275" cy="5238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Mud Additives Controlling Rheology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Martin\Desktop\vrtný průzkum a hlubinné vrtání\hlubinné vrtání V\jedna 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928670"/>
            <a:ext cx="8389940" cy="5378348"/>
          </a:xfrm>
          <a:prstGeom prst="rect">
            <a:avLst/>
          </a:prstGeom>
          <a:noFill/>
        </p:spPr>
      </p:pic>
      <p:pic>
        <p:nvPicPr>
          <p:cNvPr id="8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387" y="357166"/>
            <a:ext cx="676275" cy="5238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State Diagram of Colloidal Montmorillonite Suspension in Water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Martin\Desktop\vrtný průzkum a hlubinné vrtání\hlubinné vrtání V\jedna 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785794"/>
            <a:ext cx="7743823" cy="5375720"/>
          </a:xfrm>
          <a:prstGeom prst="rect">
            <a:avLst/>
          </a:prstGeom>
          <a:noFill/>
        </p:spPr>
      </p:pic>
      <p:pic>
        <p:nvPicPr>
          <p:cNvPr id="8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785794"/>
            <a:ext cx="676275" cy="5238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Support of the Borehole Wall – Balancing Formation Pressure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Martin\Desktop\vrtný průzkum a hlubinné vrtání\hlubinné vrtání V\dvě 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785794"/>
            <a:ext cx="7659682" cy="5244870"/>
          </a:xfrm>
          <a:prstGeom prst="rect">
            <a:avLst/>
          </a:prstGeom>
          <a:noFill/>
        </p:spPr>
      </p:pic>
      <p:pic>
        <p:nvPicPr>
          <p:cNvPr id="16387" name="Picture 3" descr="C:\Users\Martin\Desktop\vrtný průzkum a hlubinné vrtání\hlubinné vrtání V\dvě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785794"/>
            <a:ext cx="485775" cy="3714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Drilling Mud – Why do We Deal With?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Martin\Desktop\vrtný průzkum a hlubinné vrtání\hlubinné vrtání V\fce výplach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42918"/>
            <a:ext cx="8158180" cy="565579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Balancing FormationPressures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Martin\Desktop\vrtný průzkum a hlubinné vrtání\hlubinné vrtání V\dvě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785794"/>
            <a:ext cx="485775" cy="371475"/>
          </a:xfrm>
          <a:prstGeom prst="rect">
            <a:avLst/>
          </a:prstGeom>
          <a:noFill/>
        </p:spPr>
      </p:pic>
      <p:pic>
        <p:nvPicPr>
          <p:cNvPr id="17411" name="Picture 3" descr="C:\Users\Martin\Desktop\vrtný průzkum a hlubinné vrtání\hlubinné vrtání V\dvě 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785794"/>
            <a:ext cx="7356465" cy="531334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Instruments for Measuring Mud Density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Martin\Desktop\vrtný průzkum a hlubinné vrtání\hlubinné vrtání V\dvě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714356"/>
            <a:ext cx="7412033" cy="5438214"/>
          </a:xfrm>
          <a:prstGeom prst="rect">
            <a:avLst/>
          </a:prstGeom>
          <a:noFill/>
        </p:spPr>
      </p:pic>
      <p:pic>
        <p:nvPicPr>
          <p:cNvPr id="18435" name="Picture 3" descr="C:\Users\Martin\Desktop\vrtný průzkum a hlubinné vrtání\hlubinné vrtání V\dvě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714356"/>
            <a:ext cx="485775" cy="3714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Instruments for Measuring Mud Density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Huisman\Huismani\DSCN0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836712"/>
            <a:ext cx="7009151" cy="52565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Weighting Materials for Drilling Muds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Martin\Desktop\vrtný průzkum a hlubinné vrtání\hlubinné vrtání V\dvě 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346" y="836413"/>
            <a:ext cx="7469182" cy="5092917"/>
          </a:xfrm>
          <a:prstGeom prst="rect">
            <a:avLst/>
          </a:prstGeom>
          <a:noFill/>
        </p:spPr>
      </p:pic>
      <p:pic>
        <p:nvPicPr>
          <p:cNvPr id="19459" name="Picture 3" descr="C:\Users\Martin\Desktop\vrtný průzkum a hlubinné vrtání\hlubinné vrtání V\dvě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857232"/>
            <a:ext cx="485775" cy="3714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Solids Content and Mud Density for Various Weighting Materials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Martin\Desktop\vrtný průzkum a hlubinné vrtání\hlubinné vrtání V\dvě 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928670"/>
            <a:ext cx="7524130" cy="5155307"/>
          </a:xfrm>
          <a:prstGeom prst="rect">
            <a:avLst/>
          </a:prstGeom>
          <a:noFill/>
        </p:spPr>
      </p:pic>
      <p:pic>
        <p:nvPicPr>
          <p:cNvPr id="20483" name="Picture 3" descr="C:\Users\Martin\Desktop\vrtný průzkum a hlubinné vrtání\hlubinné vrtání V\dvě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928670"/>
            <a:ext cx="485775" cy="3714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Supporting the Borehole Wall – Hydraulic Casing Effect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Martin\Desktop\vrtný průzkum a hlubinné vrtání\hlubinné vrtání V\dvě 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288" y="785794"/>
            <a:ext cx="7692327" cy="5432824"/>
          </a:xfrm>
          <a:prstGeom prst="rect">
            <a:avLst/>
          </a:prstGeom>
          <a:noFill/>
        </p:spPr>
      </p:pic>
      <p:pic>
        <p:nvPicPr>
          <p:cNvPr id="21507" name="Picture 3" descr="C:\Users\Martin\Desktop\vrtný průzkum a hlubinné vrtání\hlubinné vrtání V\dvě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785794"/>
            <a:ext cx="485775" cy="3714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Filtercakes and Differential Sticking Mechanism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Martin\Desktop\vrtný průzkum a hlubinné vrtání\hlubinné vrtání V\dvě 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714356"/>
            <a:ext cx="7645392" cy="5488999"/>
          </a:xfrm>
          <a:prstGeom prst="rect">
            <a:avLst/>
          </a:prstGeom>
          <a:noFill/>
        </p:spPr>
      </p:pic>
      <p:pic>
        <p:nvPicPr>
          <p:cNvPr id="22531" name="Picture 3" descr="C:\Users\Martin\Desktop\vrtný průzkum a hlubinné vrtání\hlubinné vrtání V\dvě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714356"/>
            <a:ext cx="485775" cy="3714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Destabilisation of Red Shale Caused by Contact with Water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Martin\Desktop\vrtný průzkum a hlubinné vrtání\hlubinné vrtání V\dvě 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785794"/>
            <a:ext cx="7602209" cy="5404356"/>
          </a:xfrm>
          <a:prstGeom prst="rect">
            <a:avLst/>
          </a:prstGeom>
          <a:noFill/>
        </p:spPr>
      </p:pic>
      <p:pic>
        <p:nvPicPr>
          <p:cNvPr id="23555" name="Picture 3" descr="C:\Users\Martin\Desktop\vrtný průzkum a hlubinné vrtání\hlubinné vrtání V\dvě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785794"/>
            <a:ext cx="485775" cy="3714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Additives Controlling Filtration Properties and Free Water Activity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Martin\Desktop\vrtný průzkum a hlubinné vrtání\hlubinné vrtání V\dvě 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785794"/>
            <a:ext cx="7250103" cy="5371133"/>
          </a:xfrm>
          <a:prstGeom prst="rect">
            <a:avLst/>
          </a:prstGeom>
          <a:noFill/>
        </p:spPr>
      </p:pic>
      <p:pic>
        <p:nvPicPr>
          <p:cNvPr id="24579" name="Picture 3" descr="C:\Users\Martin\Desktop\vrtný průzkum a hlubinné vrtání\hlubinné vrtání V\dvě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785794"/>
            <a:ext cx="485775" cy="3714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Prevention of Lost Circulation – Factors to Consider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Martin\Desktop\vrtný průzkum a hlubinné vrtání\hlubinné vrtání V\dvě 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857232"/>
            <a:ext cx="7594597" cy="5327460"/>
          </a:xfrm>
          <a:prstGeom prst="rect">
            <a:avLst/>
          </a:prstGeom>
          <a:noFill/>
        </p:spPr>
      </p:pic>
      <p:pic>
        <p:nvPicPr>
          <p:cNvPr id="25603" name="Picture 3" descr="C:\Users\Martin\Desktop\vrtný průzkum a hlubinné vrtání\hlubinné vrtání V\dvě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857232"/>
            <a:ext cx="485775" cy="3714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Technical Key Functions of Drilling Fluids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artin\Desktop\vrtný průzkum a hlubinné vrtání\hlubinné vrtání V\cirkulační systé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642918"/>
            <a:ext cx="8083008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Reducing Friction – Controlling Torque / Drag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Martin\Desktop\vrtný průzkum a hlubinné vrtání\hlubinné vrtání V\tř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14356"/>
            <a:ext cx="447675" cy="409575"/>
          </a:xfrm>
          <a:prstGeom prst="rect">
            <a:avLst/>
          </a:prstGeom>
          <a:noFill/>
        </p:spPr>
      </p:pic>
      <p:pic>
        <p:nvPicPr>
          <p:cNvPr id="26627" name="Picture 3" descr="C:\Users\Martin\Desktop\vrtný průzkum a hlubinné vrtání\hlubinné vrtání V\tři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714356"/>
            <a:ext cx="7604117" cy="539918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Lubricity Coefficients of Drilling Muds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Martin\Desktop\vrtný průzkum a hlubinné vrtání\hlubinné vrtání V\tři 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857232"/>
            <a:ext cx="7590627" cy="4977461"/>
          </a:xfrm>
          <a:prstGeom prst="rect">
            <a:avLst/>
          </a:prstGeom>
          <a:noFill/>
        </p:spPr>
      </p:pic>
      <p:pic>
        <p:nvPicPr>
          <p:cNvPr id="27651" name="Picture 3" descr="C:\Users\Martin\Desktop\vrtný průzkum a hlubinné vrtání\hlubinné vrtání V\tř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857232"/>
            <a:ext cx="447675" cy="4095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Inhibiting Corrosion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Martin\Desktop\vrtný průzkum a hlubinné vrtání\hlubinné vrtání V\čtyři 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85794"/>
            <a:ext cx="447675" cy="381000"/>
          </a:xfrm>
          <a:prstGeom prst="rect">
            <a:avLst/>
          </a:prstGeom>
          <a:noFill/>
        </p:spPr>
      </p:pic>
      <p:pic>
        <p:nvPicPr>
          <p:cNvPr id="28675" name="Picture 3" descr="C:\Users\Martin\Desktop\vrtný průzkum a hlubinné vrtání\hlubinné vrtání V\čtyř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785794"/>
            <a:ext cx="7564429" cy="524929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Mud Circulation System and Solids Control Equipment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Martin\Desktop\vrtný průzkum a hlubinné vrtání\hlubinné vrtání V\pě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14356"/>
            <a:ext cx="457200" cy="400050"/>
          </a:xfrm>
          <a:prstGeom prst="rect">
            <a:avLst/>
          </a:prstGeom>
          <a:noFill/>
        </p:spPr>
      </p:pic>
      <p:pic>
        <p:nvPicPr>
          <p:cNvPr id="29699" name="Picture 3" descr="C:\Users\Martin\Desktop\vrtný průzkum a hlubinné vrtání\hlubinné vrtání V\pět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4924" y="714356"/>
            <a:ext cx="7665009" cy="54343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Mud Circulation System and Solids Control Equipment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G:\Huisman\IMG_37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916832"/>
            <a:ext cx="5843240" cy="4382570"/>
          </a:xfrm>
          <a:prstGeom prst="rect">
            <a:avLst/>
          </a:prstGeom>
          <a:noFill/>
        </p:spPr>
      </p:pic>
      <p:pic>
        <p:nvPicPr>
          <p:cNvPr id="4098" name="Picture 2" descr="G:\Huisman\IMG_37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20688"/>
            <a:ext cx="3644510" cy="48591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Solids Removal by Hydrocyclones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Martin\Desktop\vrtný průzkum a hlubinné vrtání\hlubinné vrtání V\desd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857232"/>
            <a:ext cx="7983570" cy="5368149"/>
          </a:xfrm>
          <a:prstGeom prst="rect">
            <a:avLst/>
          </a:prstGeom>
          <a:noFill/>
        </p:spPr>
      </p:pic>
      <p:pic>
        <p:nvPicPr>
          <p:cNvPr id="30723" name="Picture 3" descr="C:\Users\Martin\Desktop\vrtný průzkum a hlubinné vrtání\hlubinné vrtání V\desilter desand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6078" y="857233"/>
            <a:ext cx="4969656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Solids Removal by Decanting Centrifuges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Martin\Desktop\vrtný průzkum a hlubinné vrtání\hlubinné vrtání V\centrifug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714356"/>
            <a:ext cx="7865286" cy="55155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Classification of Mud Systems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Martin\Desktop\vrtný průzkum a hlubinné vrtání\hlubinné vrtání V\klasifika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714356"/>
            <a:ext cx="7848745" cy="531411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Characterization of Mud Systems – Clean Water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Martin\Desktop\vrtný průzkum a hlubinné vrtání\hlubinné vrtání V\výhody nev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1000108"/>
            <a:ext cx="8399659" cy="43577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Characterization of Mud Systems – Bentonite/Polymer Muds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Martin\Desktop\vrtný průzkum a hlubinné vrtání\hlubinné vrtání V\polym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642918"/>
            <a:ext cx="7948804" cy="57150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Mud Properties Controlling  Technical Key  Functions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Martin\Desktop\vrtný průzkum a hlubinné vrtání\hlubinné vrtání V\vlastnos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14356"/>
            <a:ext cx="8081564" cy="54292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Typical Composition of Bentonit / Polymer Muds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Martin\Desktop\vrtný průzkum a hlubinné vrtání\hlubinné vrtání V\komponen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571480"/>
            <a:ext cx="6715172" cy="56445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Characterisation of Mud Systems – Biopolymer Mud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Martin\Desktop\vrtný průzkum a hlubinné vrtání\hlubinné vrtání V\biopolym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714356"/>
            <a:ext cx="7932734" cy="55028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Characterisation of Mud Systems – Oil Base Muds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Martin\Desktop\vrtný průzkum a hlubinné vrtání\hlubinné vrtání V\o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642918"/>
            <a:ext cx="8168512" cy="55721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Geoscientific Objectives Influenced by Mud Properties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Martin\Desktop\vrtný průzkum a hlubinné vrtání\hlubinné vrtání V\la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85794"/>
            <a:ext cx="8078789" cy="514897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214414" y="857232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THE END!!!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Martin\Desktop\hlubinné vrtání\the e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1588" y="1500174"/>
            <a:ext cx="7032745" cy="46993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Screwing / Unscrewing Drillpipe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Fundamentals of Cutting Transport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Martin\Desktop\vrtný průzkum a hlubinné vrtání\hlubinné vrtání V\jed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823963"/>
            <a:ext cx="8045445" cy="5605433"/>
          </a:xfrm>
          <a:prstGeom prst="rect">
            <a:avLst/>
          </a:prstGeom>
          <a:noFill/>
        </p:spPr>
      </p:pic>
      <p:pic>
        <p:nvPicPr>
          <p:cNvPr id="4099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85728"/>
            <a:ext cx="676275" cy="5238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Fundamentals of Cutting Transport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676275" cy="523875"/>
          </a:xfrm>
          <a:prstGeom prst="rect">
            <a:avLst/>
          </a:prstGeom>
          <a:noFill/>
        </p:spPr>
      </p:pic>
      <p:pic>
        <p:nvPicPr>
          <p:cNvPr id="5122" name="Picture 2" descr="C:\Users\Martin\Desktop\vrtný průzkum a hlubinné vrtání\hlubinné vrtání V\jedna 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928670"/>
            <a:ext cx="7643866" cy="54206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Cutting Transport – The Role of Drilling Fluid Rheology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500042"/>
            <a:ext cx="676275" cy="523875"/>
          </a:xfrm>
          <a:prstGeom prst="rect">
            <a:avLst/>
          </a:prstGeom>
          <a:noFill/>
        </p:spPr>
      </p:pic>
      <p:pic>
        <p:nvPicPr>
          <p:cNvPr id="6146" name="Picture 2" descr="C:\Users\Martin\Desktop\vrtný průzkum a hlubinné vrtání\hlubinné vrtání V\jedna 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85794"/>
            <a:ext cx="3831499" cy="5349885"/>
          </a:xfrm>
          <a:prstGeom prst="rect">
            <a:avLst/>
          </a:prstGeom>
          <a:noFill/>
        </p:spPr>
      </p:pic>
      <p:pic>
        <p:nvPicPr>
          <p:cNvPr id="6147" name="Picture 3" descr="C:\Users\Martin\Desktop\vrtný průzkum a hlubinné vrtání\hlubinné vrtání V\jedna c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857232"/>
            <a:ext cx="3942446" cy="53578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Cutting Transport – The Role of Drilling Fluid Rheology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Huisman\Sob\IMG_3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48680"/>
            <a:ext cx="4886600" cy="3257733"/>
          </a:xfrm>
          <a:prstGeom prst="rect">
            <a:avLst/>
          </a:prstGeom>
          <a:noFill/>
        </p:spPr>
      </p:pic>
      <p:pic>
        <p:nvPicPr>
          <p:cNvPr id="1027" name="Picture 3" descr="G:\Huisman\Sob\IMG_3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852936"/>
            <a:ext cx="5246640" cy="34977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in\Desktop\souprava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7A8E-9BFF-4A13-A1CF-44BF9E2C868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Theory of Fluid Rheology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Martin\Desktop\vrtný průzkum a hlubinné vrtání\hlubinné vrtání V\jedna 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14290"/>
            <a:ext cx="676275" cy="523875"/>
          </a:xfrm>
          <a:prstGeom prst="rect">
            <a:avLst/>
          </a:prstGeom>
          <a:noFill/>
        </p:spPr>
      </p:pic>
      <p:pic>
        <p:nvPicPr>
          <p:cNvPr id="7170" name="Picture 2" descr="C:\Users\Martin\Desktop\vrtný průzkum a hlubinné vrtání\hlubinné vrtání V\jedna 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714356"/>
            <a:ext cx="8034337" cy="56540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403</Words>
  <Application>Microsoft Office PowerPoint</Application>
  <PresentationFormat>Předvádění na obrazovce (4:3)</PresentationFormat>
  <Paragraphs>148</Paragraphs>
  <Slides>45</Slides>
  <Notes>44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6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</dc:creator>
  <cp:lastModifiedBy>Martin</cp:lastModifiedBy>
  <cp:revision>31</cp:revision>
  <dcterms:created xsi:type="dcterms:W3CDTF">2010-03-24T10:20:42Z</dcterms:created>
  <dcterms:modified xsi:type="dcterms:W3CDTF">2012-12-18T16:04:49Z</dcterms:modified>
</cp:coreProperties>
</file>